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2" r:id="rId3"/>
    <p:sldId id="409" r:id="rId4"/>
    <p:sldId id="410" r:id="rId5"/>
    <p:sldId id="419" r:id="rId6"/>
    <p:sldId id="411" r:id="rId7"/>
    <p:sldId id="425" r:id="rId8"/>
    <p:sldId id="426" r:id="rId9"/>
    <p:sldId id="424" r:id="rId10"/>
    <p:sldId id="418" r:id="rId11"/>
    <p:sldId id="416" r:id="rId12"/>
    <p:sldId id="427" r:id="rId13"/>
    <p:sldId id="429" r:id="rId14"/>
    <p:sldId id="430" r:id="rId15"/>
    <p:sldId id="431" r:id="rId16"/>
    <p:sldId id="432" r:id="rId17"/>
    <p:sldId id="433" r:id="rId18"/>
    <p:sldId id="428" r:id="rId19"/>
    <p:sldId id="436" r:id="rId20"/>
    <p:sldId id="437" r:id="rId21"/>
    <p:sldId id="435" r:id="rId22"/>
    <p:sldId id="43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66120" y="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b="1"/>
              <a:t>中心组学习</a:t>
            </a:r>
            <a:endParaRPr lang="zh-CN" altLang="zh-CN" b="1"/>
          </a:p>
        </p:txBody>
      </p:sp>
      <p:sp>
        <p:nvSpPr>
          <p:cNvPr id="2" name="文本框 1"/>
          <p:cNvSpPr txBox="1"/>
          <p:nvPr/>
        </p:nvSpPr>
        <p:spPr>
          <a:xfrm>
            <a:off x="532765" y="1028700"/>
            <a:ext cx="111264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4000"/>
              <a:t>       </a:t>
            </a:r>
            <a:r>
              <a:rPr lang="zh-CN" altLang="en-US" sz="4000">
                <a:solidFill>
                  <a:srgbClr val="002060"/>
                </a:solidFill>
              </a:rPr>
              <a:t>学习《中共上海市宝山区教育工作委员会关于教育系统组织开展</a:t>
            </a:r>
            <a:r>
              <a:rPr lang="en-US" altLang="zh-CN" sz="4000">
                <a:solidFill>
                  <a:srgbClr val="002060"/>
                </a:solidFill>
              </a:rPr>
              <a:t>“</a:t>
            </a:r>
            <a:r>
              <a:rPr lang="zh-CN" altLang="en-US" sz="4000">
                <a:solidFill>
                  <a:srgbClr val="002060"/>
                </a:solidFill>
              </a:rPr>
              <a:t>比学赶超当先锋，打造陶行知教育创新发展区</a:t>
            </a:r>
            <a:r>
              <a:rPr lang="en-US" altLang="zh-CN" sz="4000">
                <a:solidFill>
                  <a:srgbClr val="002060"/>
                </a:solidFill>
              </a:rPr>
              <a:t>”</a:t>
            </a:r>
            <a:r>
              <a:rPr lang="zh-CN" altLang="en-US" sz="4000">
                <a:solidFill>
                  <a:srgbClr val="002060"/>
                </a:solidFill>
              </a:rPr>
              <a:t>的活动通知》</a:t>
            </a:r>
            <a:endParaRPr lang="zh-CN" altLang="en-US" sz="4000">
              <a:solidFill>
                <a:srgbClr val="00206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8705" y="4500245"/>
            <a:ext cx="243459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002060"/>
                </a:solidFill>
              </a:rPr>
              <a:t>主讲：黄浩</a:t>
            </a:r>
            <a:endParaRPr lang="zh-CN" altLang="en-US" sz="2800">
              <a:solidFill>
                <a:srgbClr val="00206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002060"/>
                </a:solidFill>
              </a:rPr>
              <a:t>2021年3月5日</a:t>
            </a:r>
            <a:endParaRPr lang="zh-CN" altLang="en-US" sz="280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4350" y="459105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olidFill>
                  <a:srgbClr val="C00000"/>
                </a:solidFill>
                <a:sym typeface="+mn-ea"/>
              </a:rPr>
              <a:t>组织方式：</a:t>
            </a:r>
            <a:endParaRPr lang="zh-CN" altLang="en-US" sz="4000"/>
          </a:p>
        </p:txBody>
      </p:sp>
      <p:sp>
        <p:nvSpPr>
          <p:cNvPr id="2" name="文本框 1"/>
          <p:cNvSpPr txBox="1"/>
          <p:nvPr/>
        </p:nvSpPr>
        <p:spPr>
          <a:xfrm>
            <a:off x="1736725" y="1221740"/>
            <a:ext cx="98469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200"/>
              <a:t>1.坚持日常调研</a:t>
            </a:r>
            <a:r>
              <a:rPr lang="zh-CN" altLang="en-US" sz="2400" b="1">
                <a:solidFill>
                  <a:srgbClr val="00B05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（走访全区</a:t>
            </a:r>
            <a:r>
              <a:rPr lang="en-US" altLang="zh-CN" sz="2400" b="1">
                <a:solidFill>
                  <a:srgbClr val="00B05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338</a:t>
            </a:r>
            <a:r>
              <a:rPr lang="zh-CN" altLang="en-US" sz="2400" b="1">
                <a:solidFill>
                  <a:srgbClr val="00B05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家基层单位）</a:t>
            </a:r>
            <a:endParaRPr lang="zh-CN" altLang="en-US" sz="2400" b="1">
              <a:solidFill>
                <a:srgbClr val="00B05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2.</a:t>
            </a:r>
            <a:r>
              <a:rPr lang="zh-CN" altLang="en-US" sz="3200"/>
              <a:t>强化专项调研</a:t>
            </a:r>
            <a:r>
              <a:rPr lang="zh-CN" altLang="en-US" sz="2400" b="1">
                <a:solidFill>
                  <a:srgbClr val="00B05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（聚焦打造“陶行知教育创新发展区”）</a:t>
            </a:r>
            <a:endParaRPr lang="zh-CN" altLang="en-US" sz="2400" b="1">
              <a:solidFill>
                <a:srgbClr val="00B05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3.</a:t>
            </a:r>
            <a:r>
              <a:rPr lang="zh-CN" altLang="en-US" sz="3200"/>
              <a:t>落实课题调研</a:t>
            </a:r>
            <a:r>
              <a:rPr lang="zh-CN" altLang="en-US" sz="2400" b="1">
                <a:solidFill>
                  <a:srgbClr val="00B05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（生活视域下“五育融合”区域实践）</a:t>
            </a:r>
            <a:endParaRPr lang="zh-CN" altLang="en-US" sz="2400" b="1">
              <a:solidFill>
                <a:srgbClr val="00B05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350" y="3972560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olidFill>
                  <a:srgbClr val="C00000"/>
                </a:solidFill>
                <a:sym typeface="+mn-ea"/>
              </a:rPr>
              <a:t>工作要求：</a:t>
            </a:r>
            <a:endParaRPr lang="zh-CN" altLang="en-US" sz="4000"/>
          </a:p>
        </p:txBody>
      </p:sp>
      <p:sp>
        <p:nvSpPr>
          <p:cNvPr id="5" name="文本框 4"/>
          <p:cNvSpPr txBox="1"/>
          <p:nvPr/>
        </p:nvSpPr>
        <p:spPr>
          <a:xfrm>
            <a:off x="3079750" y="4411980"/>
            <a:ext cx="4613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加强领导，形成机制。</a:t>
            </a:r>
            <a:endParaRPr lang="zh-CN" altLang="en-US" sz="3200"/>
          </a:p>
          <a:p>
            <a:r>
              <a:rPr lang="zh-CN" altLang="en-US" sz="3200"/>
              <a:t>完善台帐，加强分析。</a:t>
            </a:r>
            <a:endParaRPr lang="zh-CN" altLang="en-US" sz="3200"/>
          </a:p>
          <a:p>
            <a:r>
              <a:rPr lang="zh-CN" altLang="en-US" sz="3200"/>
              <a:t>求真务实，改进作风。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9480" y="706120"/>
            <a:ext cx="767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附件</a:t>
            </a:r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404620" y="1600835"/>
            <a:ext cx="89268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4000"/>
              <a:t>      </a:t>
            </a:r>
            <a:r>
              <a:rPr lang="zh-CN" altLang="en-US" sz="4000">
                <a:solidFill>
                  <a:srgbClr val="C00000"/>
                </a:solidFill>
              </a:rPr>
              <a:t>关于组织开展“动能共激发，干部大培训   “行动实施方案</a:t>
            </a:r>
            <a:endParaRPr lang="zh-CN" altLang="en-US" sz="400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6120" y="664210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ym typeface="+mn-ea"/>
              </a:rPr>
              <a:t>主要目标：</a:t>
            </a:r>
            <a:endParaRPr lang="zh-CN" altLang="en-US" sz="4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6099" t="35762" r="23901" b="30137"/>
          <a:stretch>
            <a:fillRect/>
          </a:stretch>
        </p:blipFill>
        <p:spPr>
          <a:xfrm>
            <a:off x="2921000" y="643255"/>
            <a:ext cx="8617585" cy="55714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03885" y="677545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olidFill>
                  <a:srgbClr val="C00000"/>
                </a:solidFill>
                <a:sym typeface="+mn-ea"/>
              </a:rPr>
              <a:t>具体项目：</a:t>
            </a:r>
            <a:endParaRPr lang="zh-CN" altLang="en-US" sz="320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75485" y="1801495"/>
            <a:ext cx="416242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/>
              <a:t>1.开展理论大武装</a:t>
            </a:r>
            <a:endParaRPr lang="zh-CN" altLang="en-US" sz="4000"/>
          </a:p>
        </p:txBody>
      </p:sp>
      <p:sp>
        <p:nvSpPr>
          <p:cNvPr id="5" name="文本框 4"/>
          <p:cNvSpPr txBox="1"/>
          <p:nvPr/>
        </p:nvSpPr>
        <p:spPr>
          <a:xfrm>
            <a:off x="6606540" y="1416685"/>
            <a:ext cx="29260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①中小学校级领导培训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②基层书记培训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③新任校（园）长干部培训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④年轻干部培训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⑤学校干部自培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5546090" y="2039620"/>
            <a:ext cx="792480" cy="23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64385" y="3136900"/>
            <a:ext cx="33667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/>
              <a:t>2</a:t>
            </a:r>
            <a:r>
              <a:rPr lang="zh-CN" altLang="en-US" sz="3200"/>
              <a:t>.开展专题大培训</a:t>
            </a:r>
            <a:endParaRPr lang="zh-CN" altLang="en-US" sz="4000"/>
          </a:p>
        </p:txBody>
      </p:sp>
      <p:sp>
        <p:nvSpPr>
          <p:cNvPr id="8" name="右箭头 7"/>
          <p:cNvSpPr/>
          <p:nvPr/>
        </p:nvSpPr>
        <p:spPr>
          <a:xfrm>
            <a:off x="5546090" y="3313430"/>
            <a:ext cx="792480" cy="23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606540" y="3136900"/>
            <a:ext cx="2240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①青蓝工程项目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②青陶工程优青项目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③卓越工程项目培训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64385" y="4465320"/>
            <a:ext cx="33667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/>
              <a:t>3</a:t>
            </a:r>
            <a:r>
              <a:rPr lang="zh-CN" altLang="en-US" sz="3200"/>
              <a:t>.开展岗位大历练</a:t>
            </a:r>
            <a:endParaRPr lang="zh-CN" altLang="en-US" sz="4000"/>
          </a:p>
        </p:txBody>
      </p:sp>
      <p:sp>
        <p:nvSpPr>
          <p:cNvPr id="11" name="右箭头 10"/>
          <p:cNvSpPr/>
          <p:nvPr/>
        </p:nvSpPr>
        <p:spPr>
          <a:xfrm>
            <a:off x="5546090" y="4565015"/>
            <a:ext cx="792480" cy="23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06540" y="4465320"/>
            <a:ext cx="3383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①骨干教师建设项目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②名师名校长初心论坛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③正高级、特级教师从教纪念会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④干部带教基地培训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9480" y="706120"/>
            <a:ext cx="767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附件</a:t>
            </a:r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404620" y="1600835"/>
            <a:ext cx="892683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4000"/>
              <a:t>      </a:t>
            </a:r>
            <a:r>
              <a:rPr lang="zh-CN" altLang="en-US" sz="4400">
                <a:solidFill>
                  <a:srgbClr val="C00000"/>
                </a:solidFill>
              </a:rPr>
              <a:t>关于组织开展“专业共提质，能力大比武“行动实施方案</a:t>
            </a:r>
            <a:endParaRPr lang="zh-CN" altLang="en-US" sz="440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1015" y="869315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olidFill>
                  <a:srgbClr val="C00000"/>
                </a:solidFill>
                <a:sym typeface="+mn-ea"/>
              </a:rPr>
              <a:t>主要目标：</a:t>
            </a:r>
            <a:endParaRPr lang="zh-CN" altLang="en-US" sz="320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3375" t="31309" r="23063" b="41276"/>
          <a:stretch>
            <a:fillRect/>
          </a:stretch>
        </p:blipFill>
        <p:spPr>
          <a:xfrm>
            <a:off x="2913380" y="1012190"/>
            <a:ext cx="8906510" cy="48329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9285" y="690245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C00000"/>
                </a:solidFill>
                <a:sym typeface="+mn-ea"/>
              </a:rPr>
              <a:t>总体要求：</a:t>
            </a:r>
            <a:endParaRPr lang="zh-CN" altLang="en-US" sz="320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86710" y="1753235"/>
            <a:ext cx="57073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200"/>
              <a:t>1.大比武行动是动员令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2.</a:t>
            </a:r>
            <a:r>
              <a:rPr lang="zh-CN" altLang="en-US" sz="3200"/>
              <a:t>大比武行动是孵化器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3.</a:t>
            </a:r>
            <a:r>
              <a:rPr lang="zh-CN" altLang="en-US" sz="3200"/>
              <a:t>大比武行动是交流会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4.</a:t>
            </a:r>
            <a:r>
              <a:rPr lang="zh-CN" altLang="en-US" sz="3200"/>
              <a:t>大比武行动是试验田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9620" y="728345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C00000"/>
                </a:solidFill>
                <a:sym typeface="+mn-ea"/>
              </a:rPr>
              <a:t>主要内容：</a:t>
            </a:r>
            <a:endParaRPr lang="zh-CN" altLang="en-US" sz="320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1170" y="1740535"/>
            <a:ext cx="733044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200"/>
              <a:t>1.聚焦成长练师德</a:t>
            </a:r>
            <a:r>
              <a:rPr lang="en-US" altLang="zh-CN" sz="3200"/>
              <a:t>——</a:t>
            </a:r>
            <a:r>
              <a:rPr lang="zh-CN" altLang="en-US" sz="3200"/>
              <a:t>育德能力大比拼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2.</a:t>
            </a:r>
            <a:r>
              <a:rPr lang="zh-CN" altLang="en-US" sz="3200"/>
              <a:t>聚焦课堂练师能</a:t>
            </a:r>
            <a:r>
              <a:rPr lang="en-US" altLang="zh-CN" sz="3200"/>
              <a:t>——</a:t>
            </a:r>
            <a:r>
              <a:rPr lang="zh-CN" altLang="en-US" sz="3200"/>
              <a:t>课堂技能大比武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3.</a:t>
            </a:r>
            <a:r>
              <a:rPr lang="zh-CN" altLang="en-US" sz="3200"/>
              <a:t>聚焦规范练内功</a:t>
            </a:r>
            <a:r>
              <a:rPr lang="en-US" altLang="zh-CN" sz="3200"/>
              <a:t>——</a:t>
            </a:r>
            <a:r>
              <a:rPr lang="zh-CN" altLang="en-US" sz="3200"/>
              <a:t>基本功大竞赛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4.</a:t>
            </a:r>
            <a:r>
              <a:rPr lang="zh-CN" altLang="en-US" sz="3200"/>
              <a:t>聚焦研究练智慧</a:t>
            </a:r>
            <a:r>
              <a:rPr lang="en-US" altLang="zh-CN" sz="3200"/>
              <a:t>——</a:t>
            </a:r>
            <a:r>
              <a:rPr lang="zh-CN" altLang="en-US" sz="3200"/>
              <a:t>科研能力大展示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7801610" y="501015"/>
            <a:ext cx="29260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/>
              <a:t>班主任行规教育课大赛</a:t>
            </a:r>
            <a:endParaRPr lang="zh-CN" altLang="en-US"/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/>
              <a:t>第八届德育主任技能大赛</a:t>
            </a:r>
            <a:endParaRPr lang="zh-CN" altLang="en-US"/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/>
              <a:t>心理健康活动课大赛</a:t>
            </a:r>
            <a:endParaRPr lang="zh-CN" altLang="en-US"/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/>
              <a:t>劳动教育主题班会</a:t>
            </a:r>
            <a:endParaRPr lang="zh-CN" altLang="en-US"/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/>
              <a:t>主题活动优秀案例</a:t>
            </a:r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9500000">
            <a:off x="7169150" y="1668145"/>
            <a:ext cx="754380" cy="102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01610" y="2200275"/>
            <a:ext cx="3891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①2021上海市中青年教学评选课大赛</a:t>
            </a:r>
            <a:endParaRPr lang="zh-CN" altLang="en-US"/>
          </a:p>
          <a:p>
            <a:pPr algn="l"/>
            <a:r>
              <a:rPr lang="zh-CN" altLang="en-US"/>
              <a:t>②2021宝山区</a:t>
            </a:r>
            <a:r>
              <a:rPr lang="zh-CN" altLang="en-US">
                <a:sym typeface="+mn-ea"/>
              </a:rPr>
              <a:t>中青年教学评选与展示</a:t>
            </a:r>
            <a:endParaRPr lang="zh-CN" altLang="en-US"/>
          </a:p>
          <a:p>
            <a:pPr algn="l"/>
            <a:r>
              <a:rPr lang="zh-CN" altLang="en-US"/>
              <a:t>③宝山区劳动教育教师教学技能竞赛</a:t>
            </a:r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19500000">
            <a:off x="7391400" y="2773045"/>
            <a:ext cx="513715" cy="89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107045" y="3427095"/>
            <a:ext cx="2926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None/>
            </a:pPr>
            <a:r>
              <a:rPr lang="zh-CN" altLang="en-US"/>
              <a:t>①聚焦职业感悟与师德修养</a:t>
            </a:r>
            <a:endParaRPr lang="zh-CN" altLang="en-US"/>
          </a:p>
          <a:p>
            <a:pPr algn="l">
              <a:buClrTx/>
              <a:buSzTx/>
              <a:buNone/>
            </a:pPr>
            <a:r>
              <a:rPr lang="zh-CN" altLang="en-US"/>
              <a:t>②课堂经历与教学实践</a:t>
            </a:r>
            <a:endParaRPr lang="zh-CN" altLang="en-US"/>
          </a:p>
          <a:p>
            <a:pPr algn="l">
              <a:buClrTx/>
              <a:buSzTx/>
              <a:buNone/>
            </a:pPr>
            <a:r>
              <a:rPr lang="zh-CN" altLang="en-US"/>
              <a:t>③班级工作与育德体验</a:t>
            </a:r>
            <a:endParaRPr lang="zh-CN" altLang="en-US"/>
          </a:p>
          <a:p>
            <a:pPr algn="l">
              <a:buClrTx/>
              <a:buSzTx/>
              <a:buNone/>
            </a:pPr>
            <a:r>
              <a:rPr lang="zh-CN" altLang="en-US"/>
              <a:t>④教学研究与专业发展</a:t>
            </a:r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1740000">
            <a:off x="7152640" y="3789045"/>
            <a:ext cx="754380" cy="102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207885" y="5305425"/>
            <a:ext cx="4069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None/>
            </a:pPr>
            <a:r>
              <a:rPr lang="zh-CN" altLang="en-US"/>
              <a:t>①长三角黄埔杯教育征文评选</a:t>
            </a:r>
            <a:endParaRPr lang="zh-CN" altLang="en-US"/>
          </a:p>
          <a:p>
            <a:pPr algn="l">
              <a:buClrTx/>
              <a:buSzTx/>
              <a:buNone/>
            </a:pPr>
            <a:r>
              <a:rPr lang="zh-CN" altLang="en-US"/>
              <a:t>②上海市教育研究优秀成果评选</a:t>
            </a:r>
            <a:endParaRPr lang="zh-CN" altLang="en-US"/>
          </a:p>
          <a:p>
            <a:pPr algn="l">
              <a:buClrTx/>
              <a:buSzTx/>
              <a:buNone/>
            </a:pPr>
            <a:r>
              <a:rPr lang="zh-CN" altLang="en-US"/>
              <a:t>③上海市基础教育教学成果评选</a:t>
            </a:r>
            <a:endParaRPr lang="zh-CN" altLang="en-US"/>
          </a:p>
          <a:p>
            <a:pPr algn="l">
              <a:buClrTx/>
              <a:buSzTx/>
              <a:buNone/>
            </a:pPr>
            <a:r>
              <a:rPr lang="zh-CN" altLang="en-US"/>
              <a:t>④教育科学研究院第七届教育科研成果</a:t>
            </a:r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5400000">
            <a:off x="6746240" y="5112385"/>
            <a:ext cx="754380" cy="102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9480" y="706120"/>
            <a:ext cx="767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附件</a:t>
            </a:r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404620" y="1600835"/>
            <a:ext cx="89268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4000"/>
              <a:t>     </a:t>
            </a:r>
            <a:r>
              <a:rPr lang="zh-CN" altLang="en-US" sz="4000">
                <a:solidFill>
                  <a:srgbClr val="C00000"/>
                </a:solidFill>
              </a:rPr>
              <a:t>关于组织开展</a:t>
            </a:r>
            <a:r>
              <a:rPr lang="en-US" altLang="zh-CN" sz="4000">
                <a:solidFill>
                  <a:srgbClr val="C00000"/>
                </a:solidFill>
              </a:rPr>
              <a:t>“</a:t>
            </a:r>
            <a:r>
              <a:rPr lang="zh-CN" altLang="en-US" sz="4000">
                <a:solidFill>
                  <a:srgbClr val="C00000"/>
                </a:solidFill>
              </a:rPr>
              <a:t>品质共创优，岗位大建功</a:t>
            </a:r>
            <a:r>
              <a:rPr lang="en-US" altLang="zh-CN" sz="4000">
                <a:solidFill>
                  <a:srgbClr val="C00000"/>
                </a:solidFill>
              </a:rPr>
              <a:t>”</a:t>
            </a:r>
            <a:r>
              <a:rPr lang="zh-CN" altLang="en-US" sz="4000">
                <a:solidFill>
                  <a:srgbClr val="C00000"/>
                </a:solidFill>
              </a:rPr>
              <a:t>行动实施方案</a:t>
            </a:r>
            <a:endParaRPr lang="zh-CN" altLang="en-US" sz="400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" y="461010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olidFill>
                  <a:srgbClr val="C00000"/>
                </a:solidFill>
                <a:sym typeface="+mn-ea"/>
              </a:rPr>
              <a:t>活动形式：</a:t>
            </a:r>
            <a:endParaRPr lang="zh-CN" altLang="en-US" sz="3200">
              <a:solidFill>
                <a:srgbClr val="C0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89445" y="942975"/>
            <a:ext cx="38404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/>
              <a:t>创建一批项目临时党支部</a:t>
            </a:r>
            <a:endParaRPr lang="zh-CN" altLang="en-US" sz="2400"/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/>
              <a:t>设立一批党员先锋岗</a:t>
            </a:r>
            <a:endParaRPr lang="zh-CN" altLang="en-US" sz="2400"/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/>
              <a:t>确定一批党员责任区</a:t>
            </a:r>
            <a:endParaRPr lang="zh-CN" altLang="en-US" sz="2400"/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400"/>
              <a:t>签订一批党员承诺书</a:t>
            </a:r>
            <a:endParaRPr lang="zh-CN" altLang="en-US" sz="2400"/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2400"/>
              <a:t>展示一批党员风采墙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2703195" y="1558290"/>
            <a:ext cx="3081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C00000"/>
                </a:solidFill>
              </a:rPr>
              <a:t>“五个一”内容</a:t>
            </a:r>
            <a:endParaRPr lang="zh-CN" altLang="en-US" sz="3200">
              <a:solidFill>
                <a:srgbClr val="C00000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6006465" y="1696720"/>
            <a:ext cx="868680" cy="306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77265" y="3582670"/>
            <a:ext cx="3081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C00000"/>
                </a:solidFill>
              </a:rPr>
              <a:t>“三亮三比三评”</a:t>
            </a:r>
            <a:endParaRPr lang="zh-CN" altLang="en-US" sz="3200">
              <a:solidFill>
                <a:srgbClr val="C00000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236720" y="3721100"/>
            <a:ext cx="868680" cy="306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80050" y="3582670"/>
            <a:ext cx="47548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①亮标准、亮身份、亮承诺</a:t>
            </a:r>
            <a:endParaRPr lang="zh-CN" altLang="en-US" sz="2400"/>
          </a:p>
          <a:p>
            <a:r>
              <a:rPr lang="zh-CN" altLang="en-US" sz="2400"/>
              <a:t>②比技能、比作风、比业绩</a:t>
            </a:r>
            <a:endParaRPr lang="zh-CN" altLang="en-US" sz="2400"/>
          </a:p>
          <a:p>
            <a:r>
              <a:rPr lang="zh-CN" altLang="en-US" sz="2400"/>
              <a:t>③群众评议、党员互评、领导点评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0953" t="12057" r="20021" b="6875"/>
          <a:stretch>
            <a:fillRect/>
          </a:stretch>
        </p:blipFill>
        <p:spPr>
          <a:xfrm>
            <a:off x="211455" y="742950"/>
            <a:ext cx="4896485" cy="5524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28665" y="1952625"/>
            <a:ext cx="5846445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4400"/>
              <a:t>   </a:t>
            </a:r>
            <a:r>
              <a:rPr lang="zh-CN" altLang="zh-CN" sz="4000">
                <a:solidFill>
                  <a:srgbClr val="C00000"/>
                </a:solidFill>
              </a:rPr>
              <a:t>增强</a:t>
            </a:r>
            <a:r>
              <a:rPr lang="en-US" altLang="zh-CN" sz="4000">
                <a:solidFill>
                  <a:srgbClr val="C00000"/>
                </a:solidFill>
              </a:rPr>
              <a:t>“</a:t>
            </a:r>
            <a:r>
              <a:rPr lang="zh-CN" altLang="en-US" sz="4000">
                <a:solidFill>
                  <a:srgbClr val="C00000"/>
                </a:solidFill>
              </a:rPr>
              <a:t>比</a:t>
            </a:r>
            <a:r>
              <a:rPr lang="en-US" altLang="zh-CN" sz="4000">
                <a:solidFill>
                  <a:srgbClr val="C00000"/>
                </a:solidFill>
              </a:rPr>
              <a:t>”</a:t>
            </a:r>
            <a:r>
              <a:rPr lang="zh-CN" altLang="en-US" sz="4000">
                <a:solidFill>
                  <a:srgbClr val="C00000"/>
                </a:solidFill>
              </a:rPr>
              <a:t>的劲头，</a:t>
            </a:r>
            <a:r>
              <a:rPr lang="en-US" altLang="zh-CN" sz="4000">
                <a:solidFill>
                  <a:srgbClr val="C00000"/>
                </a:solidFill>
              </a:rPr>
              <a:t>“</a:t>
            </a:r>
            <a:r>
              <a:rPr lang="zh-CN" altLang="en-US" sz="4000">
                <a:solidFill>
                  <a:srgbClr val="C00000"/>
                </a:solidFill>
              </a:rPr>
              <a:t>学</a:t>
            </a:r>
            <a:r>
              <a:rPr lang="en-US" altLang="zh-CN" sz="4000">
                <a:solidFill>
                  <a:srgbClr val="C00000"/>
                </a:solidFill>
              </a:rPr>
              <a:t>”</a:t>
            </a:r>
            <a:r>
              <a:rPr lang="zh-CN" altLang="en-US" sz="4000">
                <a:solidFill>
                  <a:srgbClr val="C00000"/>
                </a:solidFill>
              </a:rPr>
              <a:t>的动力，</a:t>
            </a:r>
            <a:r>
              <a:rPr lang="en-US" altLang="zh-CN" sz="4000">
                <a:solidFill>
                  <a:srgbClr val="C00000"/>
                </a:solidFill>
              </a:rPr>
              <a:t>“</a:t>
            </a:r>
            <a:r>
              <a:rPr lang="zh-CN" altLang="en-US" sz="4000">
                <a:solidFill>
                  <a:srgbClr val="C00000"/>
                </a:solidFill>
              </a:rPr>
              <a:t>赶</a:t>
            </a:r>
            <a:r>
              <a:rPr lang="en-US" altLang="zh-CN" sz="4000">
                <a:solidFill>
                  <a:srgbClr val="C00000"/>
                </a:solidFill>
              </a:rPr>
              <a:t>”</a:t>
            </a:r>
            <a:r>
              <a:rPr lang="zh-CN" altLang="en-US" sz="4000">
                <a:solidFill>
                  <a:srgbClr val="C00000"/>
                </a:solidFill>
              </a:rPr>
              <a:t>的气势，</a:t>
            </a:r>
            <a:r>
              <a:rPr lang="en-US" altLang="zh-CN" sz="4000">
                <a:solidFill>
                  <a:srgbClr val="C00000"/>
                </a:solidFill>
              </a:rPr>
              <a:t>“</a:t>
            </a:r>
            <a:r>
              <a:rPr lang="zh-CN" altLang="en-US" sz="4000">
                <a:solidFill>
                  <a:srgbClr val="C00000"/>
                </a:solidFill>
              </a:rPr>
              <a:t>超</a:t>
            </a:r>
            <a:r>
              <a:rPr lang="en-US" altLang="zh-CN" sz="4000">
                <a:solidFill>
                  <a:srgbClr val="C00000"/>
                </a:solidFill>
              </a:rPr>
              <a:t>”</a:t>
            </a:r>
            <a:r>
              <a:rPr lang="zh-CN" altLang="en-US" sz="4000">
                <a:solidFill>
                  <a:srgbClr val="C00000"/>
                </a:solidFill>
              </a:rPr>
              <a:t>的追求</a:t>
            </a:r>
            <a:endParaRPr lang="zh-CN" altLang="en-US" sz="4000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1650" y="857250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solidFill>
                  <a:srgbClr val="C00000"/>
                </a:solidFill>
                <a:sym typeface="+mn-ea"/>
              </a:rPr>
              <a:t>活动内容：</a:t>
            </a:r>
            <a:endParaRPr lang="zh-CN" altLang="en-US" sz="320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3896" t="37070" r="23375" b="47168"/>
          <a:stretch>
            <a:fillRect/>
          </a:stretch>
        </p:blipFill>
        <p:spPr>
          <a:xfrm>
            <a:off x="2529840" y="1440815"/>
            <a:ext cx="9137650" cy="4361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7810" y="1087755"/>
            <a:ext cx="6804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C00000"/>
                </a:solidFill>
                <a:sym typeface="+mn-ea"/>
              </a:rPr>
              <a:t>关于“比学赶超”活动的工作提示1</a:t>
            </a:r>
            <a:r>
              <a:rPr lang="zh-CN" altLang="en-US" sz="2400">
                <a:sym typeface="+mn-ea"/>
              </a:rPr>
              <a:t>：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5469255" y="655320"/>
            <a:ext cx="57912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/>
              <a:t>1.制定本单位“比学赶超”五大行动方案</a:t>
            </a:r>
            <a:endParaRPr lang="zh-CN" altLang="en-US" sz="2400"/>
          </a:p>
          <a:p>
            <a:pPr algn="l"/>
            <a:r>
              <a:rPr lang="zh-CN" altLang="en-US" sz="2400"/>
              <a:t>2.成立领导小组</a:t>
            </a:r>
            <a:endParaRPr lang="zh-CN" altLang="en-US" sz="2400"/>
          </a:p>
          <a:p>
            <a:pPr algn="l"/>
            <a:r>
              <a:rPr lang="zh-CN" altLang="en-US" sz="2400"/>
              <a:t>3.开展“比学赶超”五大行动</a:t>
            </a:r>
            <a:endParaRPr lang="zh-CN" altLang="en-US" sz="2400"/>
          </a:p>
          <a:p>
            <a:pPr algn="l"/>
            <a:r>
              <a:rPr lang="zh-CN" altLang="en-US" sz="2400"/>
              <a:t>4.设立专栏，进行系列报道</a:t>
            </a:r>
            <a:endParaRPr lang="zh-CN" altLang="en-US" sz="2400"/>
          </a:p>
          <a:p>
            <a:pPr algn="l"/>
            <a:r>
              <a:rPr lang="zh-CN" altLang="en-US" sz="2400"/>
              <a:t>5.营造良好氛围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334645" y="3936365"/>
            <a:ext cx="680974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olidFill>
                  <a:srgbClr val="C00000"/>
                </a:solidFill>
                <a:sym typeface="+mn-ea"/>
              </a:rPr>
              <a:t>关于“比学赶超”活动的工作提示2</a:t>
            </a:r>
            <a:r>
              <a:rPr lang="zh-CN" altLang="en-US" sz="2400">
                <a:sym typeface="+mn-ea"/>
              </a:rPr>
              <a:t>：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5302250" y="3936365"/>
            <a:ext cx="5791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/>
              <a:t>校长书记谈</a:t>
            </a:r>
            <a:r>
              <a:rPr lang="en-US" altLang="zh-CN" sz="2400"/>
              <a:t>“</a:t>
            </a:r>
            <a:r>
              <a:rPr lang="zh-CN" altLang="en-US" sz="2400"/>
              <a:t>比学赶超</a:t>
            </a:r>
            <a:r>
              <a:rPr lang="en-US" altLang="zh-CN" sz="2400"/>
              <a:t>”</a:t>
            </a:r>
            <a:r>
              <a:rPr lang="zh-CN" altLang="en-US" sz="2400"/>
              <a:t>约稿，开展学习交流，在宝山微信及党建网专栏集中刊登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305" y="399415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活动内容：五大行动</a:t>
            </a:r>
            <a:endParaRPr lang="zh-CN" altLang="en-US" sz="320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16785" y="1613535"/>
            <a:ext cx="5669280" cy="37846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200"/>
              <a:t>1.</a:t>
            </a:r>
            <a:r>
              <a:rPr lang="zh-CN" altLang="en-US" sz="3200"/>
              <a:t>开展</a:t>
            </a:r>
            <a:r>
              <a:rPr lang="en-US" altLang="zh-CN" sz="3200"/>
              <a:t>“</a:t>
            </a:r>
            <a:r>
              <a:rPr lang="zh-CN" altLang="en-US" sz="3200"/>
              <a:t>初心共坚守</a:t>
            </a:r>
            <a:r>
              <a:rPr lang="en-US" altLang="zh-CN" sz="3200"/>
              <a:t>”</a:t>
            </a:r>
            <a:r>
              <a:rPr lang="zh-CN" altLang="en-US" sz="3200"/>
              <a:t>学习大讨论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2.“</a:t>
            </a:r>
            <a:r>
              <a:rPr lang="zh-CN" altLang="en-US" sz="3200"/>
              <a:t>使命共担当</a:t>
            </a:r>
            <a:r>
              <a:rPr lang="en-US" altLang="zh-CN" sz="3200"/>
              <a:t>”</a:t>
            </a:r>
            <a:r>
              <a:rPr lang="zh-CN" altLang="en-US" sz="3200"/>
              <a:t>工作大调研行动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3.“</a:t>
            </a:r>
            <a:r>
              <a:rPr lang="zh-CN" altLang="en-US" sz="3200"/>
              <a:t>动能共激发</a:t>
            </a:r>
            <a:r>
              <a:rPr lang="en-US" altLang="zh-CN" sz="3200"/>
              <a:t>”</a:t>
            </a:r>
            <a:r>
              <a:rPr lang="zh-CN" altLang="en-US" sz="3200"/>
              <a:t>干部大培训行动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4.“</a:t>
            </a:r>
            <a:r>
              <a:rPr lang="zh-CN" altLang="en-US" sz="3200"/>
              <a:t>专业共提质</a:t>
            </a:r>
            <a:r>
              <a:rPr lang="en-US" altLang="zh-CN" sz="3200"/>
              <a:t>”</a:t>
            </a:r>
            <a:r>
              <a:rPr lang="zh-CN" altLang="en-US" sz="3200"/>
              <a:t>能力大比武行动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5.</a:t>
            </a:r>
            <a:r>
              <a:rPr lang="zh-CN" altLang="en-US" sz="3200"/>
              <a:t>品质共创优</a:t>
            </a:r>
            <a:r>
              <a:rPr lang="en-US" altLang="zh-CN" sz="3200"/>
              <a:t>“</a:t>
            </a:r>
            <a:r>
              <a:rPr lang="zh-CN" altLang="en-US" sz="3200"/>
              <a:t>岗位大建功</a:t>
            </a:r>
            <a:r>
              <a:rPr lang="en-US" altLang="zh-CN" sz="3200"/>
              <a:t>”</a:t>
            </a:r>
            <a:r>
              <a:rPr lang="zh-CN" altLang="en-US" sz="3200"/>
              <a:t>行动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3161" t="9694" r="22016" b="11270"/>
          <a:stretch>
            <a:fillRect/>
          </a:stretch>
        </p:blipFill>
        <p:spPr>
          <a:xfrm>
            <a:off x="184150" y="123190"/>
            <a:ext cx="5554345" cy="6406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4313" t="14798" r="19813" b="12578"/>
          <a:stretch>
            <a:fillRect/>
          </a:stretch>
        </p:blipFill>
        <p:spPr>
          <a:xfrm>
            <a:off x="6109335" y="266700"/>
            <a:ext cx="6082665" cy="6324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9480" y="706120"/>
            <a:ext cx="767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附件</a:t>
            </a:r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404620" y="1600835"/>
            <a:ext cx="89268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4000">
                <a:solidFill>
                  <a:srgbClr val="C00000"/>
                </a:solidFill>
              </a:rPr>
              <a:t>关于组织开展“初心共坚守，   </a:t>
            </a:r>
            <a:endParaRPr lang="zh-CN" altLang="en-US" sz="4000">
              <a:solidFill>
                <a:srgbClr val="C0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>
                <a:solidFill>
                  <a:srgbClr val="C00000"/>
                </a:solidFill>
              </a:rPr>
              <a:t>        学习大讨论“行动实施方案</a:t>
            </a:r>
            <a:endParaRPr lang="zh-CN" altLang="en-US" sz="400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86710" y="1753235"/>
            <a:ext cx="57073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200"/>
              <a:t>1.聚焦</a:t>
            </a:r>
            <a:r>
              <a:rPr lang="en-US" altLang="zh-CN" sz="3200"/>
              <a:t>“</a:t>
            </a:r>
            <a:r>
              <a:rPr lang="zh-CN" altLang="en-US" sz="3200"/>
              <a:t>和谁比</a:t>
            </a:r>
            <a:r>
              <a:rPr lang="en-US" altLang="zh-CN" sz="3200"/>
              <a:t>”</a:t>
            </a:r>
            <a:r>
              <a:rPr lang="zh-CN" altLang="en-US" sz="3200"/>
              <a:t>进行学习讨论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2.</a:t>
            </a:r>
            <a:r>
              <a:rPr lang="zh-CN" altLang="en-US" sz="3200"/>
              <a:t>聚焦</a:t>
            </a:r>
            <a:r>
              <a:rPr lang="en-US" altLang="zh-CN" sz="3200"/>
              <a:t>“</a:t>
            </a:r>
            <a:r>
              <a:rPr lang="zh-CN" altLang="en-US" sz="3200"/>
              <a:t>学什么</a:t>
            </a:r>
            <a:r>
              <a:rPr lang="en-US" altLang="zh-CN" sz="3200"/>
              <a:t>”</a:t>
            </a:r>
            <a:r>
              <a:rPr lang="zh-CN" altLang="en-US" sz="3200"/>
              <a:t>进行学习讨论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3.</a:t>
            </a:r>
            <a:r>
              <a:rPr lang="zh-CN" altLang="en-US" sz="3200"/>
              <a:t>聚焦</a:t>
            </a:r>
            <a:r>
              <a:rPr lang="en-US" altLang="zh-CN" sz="3200"/>
              <a:t>“</a:t>
            </a:r>
            <a:r>
              <a:rPr lang="zh-CN" altLang="en-US" sz="3200"/>
              <a:t>怎么赶</a:t>
            </a:r>
            <a:r>
              <a:rPr lang="en-US" altLang="zh-CN" sz="3200"/>
              <a:t>”</a:t>
            </a:r>
            <a:r>
              <a:rPr lang="zh-CN" altLang="en-US" sz="3200"/>
              <a:t>进行学习讨论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4.</a:t>
            </a:r>
            <a:r>
              <a:rPr lang="zh-CN" altLang="en-US" sz="3200"/>
              <a:t>聚焦</a:t>
            </a:r>
            <a:r>
              <a:rPr lang="en-US" altLang="zh-CN" sz="3200"/>
              <a:t>“</a:t>
            </a:r>
            <a:r>
              <a:rPr lang="zh-CN" altLang="en-US" sz="3200"/>
              <a:t>如何超</a:t>
            </a:r>
            <a:r>
              <a:rPr lang="en-US" altLang="zh-CN" sz="3200"/>
              <a:t>”</a:t>
            </a:r>
            <a:r>
              <a:rPr lang="zh-CN" altLang="en-US" sz="3200"/>
              <a:t>进行学习讨论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462915" y="638175"/>
            <a:ext cx="373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olidFill>
                  <a:srgbClr val="C00000"/>
                </a:solidFill>
                <a:sym typeface="+mn-ea"/>
              </a:rPr>
              <a:t>学习讨论主题：</a:t>
            </a:r>
            <a:endParaRPr lang="zh-CN" altLang="en-US" sz="3200">
              <a:solidFill>
                <a:srgbClr val="C000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9480" y="706120"/>
            <a:ext cx="767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附件</a:t>
            </a:r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404620" y="1600835"/>
            <a:ext cx="89268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4000"/>
              <a:t>     </a:t>
            </a:r>
            <a:r>
              <a:rPr lang="zh-CN" altLang="en-US" sz="4000">
                <a:solidFill>
                  <a:srgbClr val="C00000"/>
                </a:solidFill>
              </a:rPr>
              <a:t>关于组织开展</a:t>
            </a:r>
            <a:r>
              <a:rPr lang="en-US" altLang="zh-CN" sz="4000">
                <a:solidFill>
                  <a:srgbClr val="C00000"/>
                </a:solidFill>
              </a:rPr>
              <a:t>“</a:t>
            </a:r>
            <a:r>
              <a:rPr lang="zh-CN" altLang="en-US" sz="4000">
                <a:solidFill>
                  <a:srgbClr val="C00000"/>
                </a:solidFill>
              </a:rPr>
              <a:t>使命共担当，工作大调研</a:t>
            </a:r>
            <a:r>
              <a:rPr lang="en-US" altLang="zh-CN" sz="4000">
                <a:solidFill>
                  <a:srgbClr val="C00000"/>
                </a:solidFill>
              </a:rPr>
              <a:t>”</a:t>
            </a:r>
            <a:r>
              <a:rPr lang="zh-CN" altLang="en-US" sz="4000">
                <a:solidFill>
                  <a:srgbClr val="C00000"/>
                </a:solidFill>
              </a:rPr>
              <a:t>行动实施方案</a:t>
            </a:r>
            <a:endParaRPr lang="zh-CN" altLang="en-US" sz="400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3161" t="42188" r="23688" b="20387"/>
          <a:stretch>
            <a:fillRect/>
          </a:stretch>
        </p:blipFill>
        <p:spPr>
          <a:xfrm>
            <a:off x="2498090" y="469265"/>
            <a:ext cx="9201785" cy="63119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2915" y="638175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olidFill>
                  <a:srgbClr val="C00000"/>
                </a:solidFill>
                <a:sym typeface="+mn-ea"/>
              </a:rPr>
              <a:t>总体要求：</a:t>
            </a:r>
            <a:endParaRPr lang="zh-CN" altLang="en-US" sz="3200">
              <a:solidFill>
                <a:srgbClr val="C00000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2915" y="638175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olidFill>
                  <a:srgbClr val="C00000"/>
                </a:solidFill>
                <a:sym typeface="+mn-ea"/>
              </a:rPr>
              <a:t>重点任务：</a:t>
            </a:r>
            <a:endParaRPr lang="zh-CN" altLang="en-US" sz="3200">
              <a:solidFill>
                <a:srgbClr val="C0000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63470" y="1753235"/>
            <a:ext cx="771334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200"/>
              <a:t>1.坚持问题导向，寻找差距短板</a:t>
            </a:r>
            <a:endParaRPr lang="zh-CN" altLang="en-US" sz="3200"/>
          </a:p>
          <a:p>
            <a:pPr algn="ctr" fontAlgn="auto">
              <a:lnSpc>
                <a:spcPct val="150000"/>
              </a:lnSpc>
            </a:pPr>
            <a:r>
              <a:rPr lang="zh-CN" altLang="en-US" sz="2800" b="1">
                <a:solidFill>
                  <a:srgbClr val="00B05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建立</a:t>
            </a:r>
            <a:r>
              <a:rPr lang="en-US" altLang="zh-CN" sz="2800" b="1">
                <a:solidFill>
                  <a:srgbClr val="00B05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>
                <a:solidFill>
                  <a:srgbClr val="00B05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问题清单</a:t>
            </a:r>
            <a:r>
              <a:rPr lang="en-US" altLang="zh-CN" sz="2800" b="1">
                <a:solidFill>
                  <a:srgbClr val="00B05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2.</a:t>
            </a:r>
            <a:r>
              <a:rPr lang="zh-CN" altLang="en-US" sz="3200"/>
              <a:t>扎实推进整改，着力解决问题</a:t>
            </a:r>
            <a:endParaRPr lang="zh-CN" altLang="en-US" sz="3200"/>
          </a:p>
          <a:p>
            <a:pPr algn="ctr" fontAlgn="auto">
              <a:lnSpc>
                <a:spcPct val="150000"/>
              </a:lnSpc>
            </a:pPr>
            <a:r>
              <a:rPr lang="zh-CN" altLang="en-US" sz="2800" b="1">
                <a:solidFill>
                  <a:srgbClr val="00B05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让“问题清单”变“成效清单”</a:t>
            </a:r>
            <a:endParaRPr lang="zh-CN" altLang="en-US" sz="2800" b="1">
              <a:solidFill>
                <a:srgbClr val="00B05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/>
              <a:t>3.</a:t>
            </a:r>
            <a:r>
              <a:rPr lang="zh-CN" altLang="en-US" sz="3200"/>
              <a:t>强化结果运用，服务发展大局</a:t>
            </a:r>
            <a:endParaRPr lang="zh-CN" altLang="en-US" sz="3200"/>
          </a:p>
          <a:p>
            <a:pPr algn="ctr" fontAlgn="auto">
              <a:lnSpc>
                <a:spcPct val="150000"/>
              </a:lnSpc>
            </a:pPr>
            <a:r>
              <a:rPr lang="zh-CN" altLang="en-US" sz="2800" b="1">
                <a:solidFill>
                  <a:srgbClr val="00B05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为中心大局提供有效服务</a:t>
            </a:r>
            <a:endParaRPr lang="zh-CN" altLang="en-US" sz="2800" b="1">
              <a:solidFill>
                <a:srgbClr val="00B05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1375</Words>
  <Application>WPS 演示</Application>
  <PresentationFormat>宽屏</PresentationFormat>
  <Paragraphs>159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Wingdings</vt:lpstr>
      <vt:lpstr>仿宋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梅子hx</cp:lastModifiedBy>
  <cp:revision>181</cp:revision>
  <dcterms:created xsi:type="dcterms:W3CDTF">2019-06-19T02:08:00Z</dcterms:created>
  <dcterms:modified xsi:type="dcterms:W3CDTF">2021-03-04T00:40:55Z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