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8"/>
  </p:notesMasterIdLst>
  <p:sldIdLst>
    <p:sldId id="383" r:id="rId4"/>
    <p:sldId id="385" r:id="rId5"/>
    <p:sldId id="386" r:id="rId6"/>
    <p:sldId id="392" r:id="rId7"/>
    <p:sldId id="414" r:id="rId8"/>
    <p:sldId id="407" r:id="rId9"/>
    <p:sldId id="408" r:id="rId10"/>
    <p:sldId id="409" r:id="rId11"/>
    <p:sldId id="410" r:id="rId12"/>
    <p:sldId id="411" r:id="rId13"/>
    <p:sldId id="412" r:id="rId14"/>
    <p:sldId id="413" r:id="rId15"/>
    <p:sldId id="403" r:id="rId16"/>
    <p:sldId id="384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gun Vagun" initials="V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ED0217"/>
    <a:srgbClr val="FFAC1D"/>
    <a:srgbClr val="FBFBFC"/>
    <a:srgbClr val="3F9DD9"/>
    <a:srgbClr val="1C5FA4"/>
    <a:srgbClr val="42BAD4"/>
    <a:srgbClr val="FFC000"/>
    <a:srgbClr val="FF9900"/>
    <a:srgbClr val="5365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6314" autoAdjust="0"/>
  </p:normalViewPr>
  <p:slideViewPr>
    <p:cSldViewPr snapToGrid="0">
      <p:cViewPr varScale="1">
        <p:scale>
          <a:sx n="58" d="100"/>
          <a:sy n="58" d="100"/>
        </p:scale>
        <p:origin x="-108" y="-1176"/>
      </p:cViewPr>
      <p:guideLst>
        <p:guide orient="horz" pos="217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FC243-3E68-4BFF-A505-ADDF9D7195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7D84A-3049-44F6-8517-64F0971FDD2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FFDAE1-EB67-42CF-B593-56AA292DA8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E6056-67A1-460C-8D55-8E07980926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FFDAE1-EB67-42CF-B593-56AA292DA8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E6056-67A1-460C-8D55-8E07980926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FFDAE1-EB67-42CF-B593-56AA292DA8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E6056-67A1-460C-8D55-8E07980926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FFDAE1-EB67-42CF-B593-56AA292DA8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E6056-67A1-460C-8D55-8E07980926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FFDAE1-EB67-42CF-B593-56AA292DA8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E6056-67A1-460C-8D55-8E07980926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FFDAE1-EB67-42CF-B593-56AA292DA8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E6056-67A1-460C-8D55-8E07980926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FFDAE1-EB67-42CF-B593-56AA292DA8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E6056-67A1-460C-8D55-8E0798092675}" type="slidenum">
              <a:rPr lang="zh-CN" altLang="en-US" smtClean="0"/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250604" y="6443579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FFDAE1-EB67-42CF-B593-56AA292DA8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E6056-67A1-460C-8D55-8E07980926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FFDAE1-EB67-42CF-B593-56AA292DA8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E6056-67A1-460C-8D55-8E07980926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FFDAE1-EB67-42CF-B593-56AA292DA8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E6056-67A1-460C-8D55-8E07980926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FFDAE1-EB67-42CF-B593-56AA292DA8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E6056-67A1-460C-8D55-8E07980926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2.xml"/><Relationship Id="rId5" Type="http://schemas.openxmlformats.org/officeDocument/2006/relationships/tags" Target="../tags/tag1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59" t="52745"/>
          <a:stretch>
            <a:fillRect/>
          </a:stretch>
        </p:blipFill>
        <p:spPr>
          <a:xfrm>
            <a:off x="4015620" y="3947882"/>
            <a:ext cx="8176380" cy="28806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7"/>
            <a:ext cx="6555181" cy="160373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56" b="-1"/>
          <a:stretch>
            <a:fillRect/>
          </a:stretch>
        </p:blipFill>
        <p:spPr>
          <a:xfrm>
            <a:off x="1" y="6174000"/>
            <a:ext cx="12191999" cy="771099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5" r="73273" b="64758"/>
          <a:stretch>
            <a:fillRect/>
          </a:stretch>
        </p:blipFill>
        <p:spPr>
          <a:xfrm>
            <a:off x="734078" y="4375192"/>
            <a:ext cx="2737600" cy="1604887"/>
          </a:xfrm>
          <a:prstGeom prst="rect">
            <a:avLst/>
          </a:prstGeom>
        </p:spPr>
      </p:pic>
      <p:sp>
        <p:nvSpPr>
          <p:cNvPr id="35" name="PA-102224"/>
          <p:cNvSpPr/>
          <p:nvPr>
            <p:custDataLst>
              <p:tags r:id="rId5"/>
            </p:custDataLst>
          </p:nvPr>
        </p:nvSpPr>
        <p:spPr>
          <a:xfrm>
            <a:off x="4480706" y="1266921"/>
            <a:ext cx="3230880" cy="13220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8000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习近平</a:t>
            </a:r>
            <a:endParaRPr lang="zh-CN" altLang="en-US" sz="8000" dirty="0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32" name="PA-102215"/>
          <p:cNvSpPr/>
          <p:nvPr>
            <p:custDataLst>
              <p:tags r:id="rId6"/>
            </p:custDataLst>
          </p:nvPr>
        </p:nvSpPr>
        <p:spPr>
          <a:xfrm>
            <a:off x="1215390" y="2853055"/>
            <a:ext cx="976122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要求年轻干部提高  种能力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768590" y="2574290"/>
            <a:ext cx="998220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8800" b="1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7</a:t>
            </a:r>
            <a:endParaRPr lang="zh-CN" altLang="en-US" sz="8800" b="1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7"/>
          <p:cNvSpPr/>
          <p:nvPr/>
        </p:nvSpPr>
        <p:spPr>
          <a:xfrm>
            <a:off x="-1" y="329729"/>
            <a:ext cx="12192001" cy="737930"/>
          </a:xfrm>
          <a:custGeom>
            <a:avLst/>
            <a:gdLst>
              <a:gd name="connsiteX0" fmla="*/ 1694069 w 12192001"/>
              <a:gd name="connsiteY0" fmla="*/ 0 h 918367"/>
              <a:gd name="connsiteX1" fmla="*/ 4128656 w 12192001"/>
              <a:gd name="connsiteY1" fmla="*/ 0 h 918367"/>
              <a:gd name="connsiteX2" fmla="*/ 4822166 w 12192001"/>
              <a:gd name="connsiteY2" fmla="*/ 0 h 918367"/>
              <a:gd name="connsiteX3" fmla="*/ 12192001 w 12192001"/>
              <a:gd name="connsiteY3" fmla="*/ 0 h 918367"/>
              <a:gd name="connsiteX4" fmla="*/ 12192001 w 12192001"/>
              <a:gd name="connsiteY4" fmla="*/ 918367 h 918367"/>
              <a:gd name="connsiteX5" fmla="*/ 4822166 w 12192001"/>
              <a:gd name="connsiteY5" fmla="*/ 918367 h 918367"/>
              <a:gd name="connsiteX6" fmla="*/ 4128656 w 12192001"/>
              <a:gd name="connsiteY6" fmla="*/ 918367 h 918367"/>
              <a:gd name="connsiteX7" fmla="*/ 1840604 w 12192001"/>
              <a:gd name="connsiteY7" fmla="*/ 918367 h 918367"/>
              <a:gd name="connsiteX8" fmla="*/ 1694069 w 12192001"/>
              <a:gd name="connsiteY8" fmla="*/ 918367 h 918367"/>
              <a:gd name="connsiteX9" fmla="*/ 0 w 12192001"/>
              <a:gd name="connsiteY9" fmla="*/ 918367 h 918367"/>
              <a:gd name="connsiteX10" fmla="*/ 0 w 12192001"/>
              <a:gd name="connsiteY10" fmla="*/ 821795 h 918367"/>
              <a:gd name="connsiteX11" fmla="*/ 1306848 w 12192001"/>
              <a:gd name="connsiteY11" fmla="*/ 821795 h 918367"/>
              <a:gd name="connsiteX12" fmla="*/ 1358721 w 12192001"/>
              <a:gd name="connsiteY12" fmla="*/ 804252 h 918367"/>
              <a:gd name="connsiteX13" fmla="*/ 1440812 w 12192001"/>
              <a:gd name="connsiteY13" fmla="*/ 702894 h 918367"/>
              <a:gd name="connsiteX14" fmla="*/ 1445903 w 12192001"/>
              <a:gd name="connsiteY14" fmla="*/ 663831 h 918367"/>
              <a:gd name="connsiteX15" fmla="*/ 1444119 w 12192001"/>
              <a:gd name="connsiteY15" fmla="*/ 651223 h 918367"/>
              <a:gd name="connsiteX16" fmla="*/ 1444119 w 12192001"/>
              <a:gd name="connsiteY16" fmla="*/ 583754 h 918367"/>
              <a:gd name="connsiteX17" fmla="*/ 1444119 w 12192001"/>
              <a:gd name="connsiteY17" fmla="*/ 267144 h 918367"/>
              <a:gd name="connsiteX18" fmla="*/ 1694069 w 12192001"/>
              <a:gd name="connsiteY18" fmla="*/ 0 h 918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1" h="918367">
                <a:moveTo>
                  <a:pt x="1694069" y="0"/>
                </a:moveTo>
                <a:lnTo>
                  <a:pt x="4128656" y="0"/>
                </a:lnTo>
                <a:lnTo>
                  <a:pt x="4822166" y="0"/>
                </a:lnTo>
                <a:lnTo>
                  <a:pt x="12192001" y="0"/>
                </a:lnTo>
                <a:lnTo>
                  <a:pt x="12192001" y="918367"/>
                </a:lnTo>
                <a:lnTo>
                  <a:pt x="4822166" y="918367"/>
                </a:lnTo>
                <a:lnTo>
                  <a:pt x="4128656" y="918367"/>
                </a:lnTo>
                <a:lnTo>
                  <a:pt x="1840604" y="918367"/>
                </a:lnTo>
                <a:lnTo>
                  <a:pt x="1694069" y="918367"/>
                </a:lnTo>
                <a:lnTo>
                  <a:pt x="0" y="918367"/>
                </a:lnTo>
                <a:lnTo>
                  <a:pt x="0" y="821795"/>
                </a:lnTo>
                <a:lnTo>
                  <a:pt x="1306848" y="821795"/>
                </a:lnTo>
                <a:lnTo>
                  <a:pt x="1358721" y="804252"/>
                </a:lnTo>
                <a:cubicBezTo>
                  <a:pt x="1409553" y="779357"/>
                  <a:pt x="1431748" y="742608"/>
                  <a:pt x="1440812" y="702894"/>
                </a:cubicBezTo>
                <a:lnTo>
                  <a:pt x="1445903" y="663831"/>
                </a:lnTo>
                <a:lnTo>
                  <a:pt x="1444119" y="651223"/>
                </a:lnTo>
                <a:lnTo>
                  <a:pt x="1444119" y="583754"/>
                </a:lnTo>
                <a:lnTo>
                  <a:pt x="1444119" y="267144"/>
                </a:lnTo>
                <a:cubicBezTo>
                  <a:pt x="1444119" y="119604"/>
                  <a:pt x="1556025" y="0"/>
                  <a:pt x="1694069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Freeform 29"/>
          <p:cNvSpPr/>
          <p:nvPr/>
        </p:nvSpPr>
        <p:spPr bwMode="auto">
          <a:xfrm>
            <a:off x="437102" y="225083"/>
            <a:ext cx="685800" cy="609600"/>
          </a:xfrm>
          <a:custGeom>
            <a:avLst/>
            <a:gdLst>
              <a:gd name="T0" fmla="*/ 803 w 1880"/>
              <a:gd name="T1" fmla="*/ 15 h 1680"/>
              <a:gd name="T2" fmla="*/ 1253 w 1880"/>
              <a:gd name="T3" fmla="*/ 1067 h 1680"/>
              <a:gd name="T4" fmla="*/ 728 w 1880"/>
              <a:gd name="T5" fmla="*/ 540 h 1680"/>
              <a:gd name="T6" fmla="*/ 928 w 1880"/>
              <a:gd name="T7" fmla="*/ 339 h 1680"/>
              <a:gd name="T8" fmla="*/ 803 w 1880"/>
              <a:gd name="T9" fmla="*/ 215 h 1680"/>
              <a:gd name="T10" fmla="*/ 549 w 1880"/>
              <a:gd name="T11" fmla="*/ 267 h 1680"/>
              <a:gd name="T12" fmla="*/ 150 w 1880"/>
              <a:gd name="T13" fmla="*/ 666 h 1680"/>
              <a:gd name="T14" fmla="*/ 376 w 1880"/>
              <a:gd name="T15" fmla="*/ 890 h 1680"/>
              <a:gd name="T16" fmla="*/ 527 w 1880"/>
              <a:gd name="T17" fmla="*/ 741 h 1680"/>
              <a:gd name="T18" fmla="*/ 1052 w 1880"/>
              <a:gd name="T19" fmla="*/ 1266 h 1680"/>
              <a:gd name="T20" fmla="*/ 176 w 1880"/>
              <a:gd name="T21" fmla="*/ 1090 h 1680"/>
              <a:gd name="T22" fmla="*/ 49 w 1880"/>
              <a:gd name="T23" fmla="*/ 1217 h 1680"/>
              <a:gd name="T24" fmla="*/ 159 w 1880"/>
              <a:gd name="T25" fmla="*/ 1357 h 1680"/>
              <a:gd name="T26" fmla="*/ 144 w 1880"/>
              <a:gd name="T27" fmla="*/ 1371 h 1680"/>
              <a:gd name="T28" fmla="*/ 122 w 1880"/>
              <a:gd name="T29" fmla="*/ 1367 h 1680"/>
              <a:gd name="T30" fmla="*/ 0 w 1880"/>
              <a:gd name="T31" fmla="*/ 1494 h 1680"/>
              <a:gd name="T32" fmla="*/ 123 w 1880"/>
              <a:gd name="T33" fmla="*/ 1616 h 1680"/>
              <a:gd name="T34" fmla="*/ 249 w 1880"/>
              <a:gd name="T35" fmla="*/ 1493 h 1680"/>
              <a:gd name="T36" fmla="*/ 245 w 1880"/>
              <a:gd name="T37" fmla="*/ 1470 h 1680"/>
              <a:gd name="T38" fmla="*/ 265 w 1880"/>
              <a:gd name="T39" fmla="*/ 1451 h 1680"/>
              <a:gd name="T40" fmla="*/ 1255 w 1880"/>
              <a:gd name="T41" fmla="*/ 1467 h 1680"/>
              <a:gd name="T42" fmla="*/ 1402 w 1880"/>
              <a:gd name="T43" fmla="*/ 1615 h 1680"/>
              <a:gd name="T44" fmla="*/ 1603 w 1880"/>
              <a:gd name="T45" fmla="*/ 1416 h 1680"/>
              <a:gd name="T46" fmla="*/ 1455 w 1880"/>
              <a:gd name="T47" fmla="*/ 1267 h 1680"/>
              <a:gd name="T48" fmla="*/ 803 w 1880"/>
              <a:gd name="T49" fmla="*/ 15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80" h="1680">
                <a:moveTo>
                  <a:pt x="803" y="15"/>
                </a:moveTo>
                <a:cubicBezTo>
                  <a:pt x="1217" y="170"/>
                  <a:pt x="1468" y="665"/>
                  <a:pt x="1253" y="1067"/>
                </a:cubicBezTo>
                <a:cubicBezTo>
                  <a:pt x="728" y="540"/>
                  <a:pt x="728" y="540"/>
                  <a:pt x="728" y="540"/>
                </a:cubicBezTo>
                <a:cubicBezTo>
                  <a:pt x="928" y="339"/>
                  <a:pt x="928" y="339"/>
                  <a:pt x="928" y="339"/>
                </a:cubicBezTo>
                <a:cubicBezTo>
                  <a:pt x="803" y="215"/>
                  <a:pt x="803" y="215"/>
                  <a:pt x="803" y="215"/>
                </a:cubicBezTo>
                <a:cubicBezTo>
                  <a:pt x="733" y="282"/>
                  <a:pt x="623" y="297"/>
                  <a:pt x="549" y="267"/>
                </a:cubicBezTo>
                <a:cubicBezTo>
                  <a:pt x="150" y="666"/>
                  <a:pt x="150" y="666"/>
                  <a:pt x="150" y="666"/>
                </a:cubicBezTo>
                <a:cubicBezTo>
                  <a:pt x="376" y="890"/>
                  <a:pt x="376" y="890"/>
                  <a:pt x="376" y="890"/>
                </a:cubicBezTo>
                <a:cubicBezTo>
                  <a:pt x="527" y="741"/>
                  <a:pt x="527" y="741"/>
                  <a:pt x="527" y="741"/>
                </a:cubicBezTo>
                <a:cubicBezTo>
                  <a:pt x="1052" y="1266"/>
                  <a:pt x="1052" y="1266"/>
                  <a:pt x="1052" y="1266"/>
                </a:cubicBezTo>
                <a:cubicBezTo>
                  <a:pt x="795" y="1407"/>
                  <a:pt x="439" y="1363"/>
                  <a:pt x="176" y="1090"/>
                </a:cubicBezTo>
                <a:cubicBezTo>
                  <a:pt x="49" y="1217"/>
                  <a:pt x="49" y="1217"/>
                  <a:pt x="49" y="1217"/>
                </a:cubicBezTo>
                <a:cubicBezTo>
                  <a:pt x="87" y="1270"/>
                  <a:pt x="119" y="1317"/>
                  <a:pt x="159" y="1357"/>
                </a:cubicBezTo>
                <a:cubicBezTo>
                  <a:pt x="155" y="1362"/>
                  <a:pt x="144" y="1371"/>
                  <a:pt x="144" y="1371"/>
                </a:cubicBezTo>
                <a:cubicBezTo>
                  <a:pt x="137" y="1370"/>
                  <a:pt x="129" y="1367"/>
                  <a:pt x="122" y="1367"/>
                </a:cubicBezTo>
                <a:cubicBezTo>
                  <a:pt x="55" y="1367"/>
                  <a:pt x="0" y="1426"/>
                  <a:pt x="0" y="1494"/>
                </a:cubicBezTo>
                <a:cubicBezTo>
                  <a:pt x="0" y="1561"/>
                  <a:pt x="55" y="1616"/>
                  <a:pt x="123" y="1616"/>
                </a:cubicBezTo>
                <a:cubicBezTo>
                  <a:pt x="191" y="1616"/>
                  <a:pt x="249" y="1561"/>
                  <a:pt x="249" y="1493"/>
                </a:cubicBezTo>
                <a:cubicBezTo>
                  <a:pt x="249" y="1485"/>
                  <a:pt x="247" y="1478"/>
                  <a:pt x="245" y="1470"/>
                </a:cubicBezTo>
                <a:cubicBezTo>
                  <a:pt x="265" y="1451"/>
                  <a:pt x="265" y="1451"/>
                  <a:pt x="265" y="1451"/>
                </a:cubicBezTo>
                <a:cubicBezTo>
                  <a:pt x="567" y="1655"/>
                  <a:pt x="898" y="1680"/>
                  <a:pt x="1255" y="1467"/>
                </a:cubicBezTo>
                <a:cubicBezTo>
                  <a:pt x="1402" y="1615"/>
                  <a:pt x="1402" y="1615"/>
                  <a:pt x="1402" y="1615"/>
                </a:cubicBezTo>
                <a:cubicBezTo>
                  <a:pt x="1603" y="1416"/>
                  <a:pt x="1603" y="1416"/>
                  <a:pt x="1603" y="1416"/>
                </a:cubicBezTo>
                <a:cubicBezTo>
                  <a:pt x="1455" y="1267"/>
                  <a:pt x="1455" y="1267"/>
                  <a:pt x="1455" y="1267"/>
                </a:cubicBezTo>
                <a:cubicBezTo>
                  <a:pt x="1880" y="628"/>
                  <a:pt x="1313" y="0"/>
                  <a:pt x="803" y="15"/>
                </a:cubicBezTo>
                <a:close/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PA-10225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59285" y="187331"/>
            <a:ext cx="7973095" cy="105086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6. </a:t>
            </a:r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提高群众工作</a:t>
            </a:r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能力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13460" y="1365885"/>
            <a:ext cx="10164763" cy="736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buBlip>
                <a:blip r:embed="rId2"/>
              </a:buBlip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要坚持从群众中来、到群众中去，真正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成为群众的贴心人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13460" y="2102485"/>
            <a:ext cx="10164763" cy="20300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buBlip>
                <a:blip r:embed="rId2"/>
              </a:buBlip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要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心中有群众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，时刻把群众安危冷暖放在心上，认真落实党中央各项惠民政策,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把小事当作大事来办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，切实解决群众“急难愁盼”的问题。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13460" y="4132898"/>
            <a:ext cx="10164763" cy="20304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buBlip>
                <a:blip r:embed="rId2"/>
              </a:buBlip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要落实党中央关于逐步实现全体人民共同富裕的要求，带领群众艰苦奋斗、勤劳致富,在收入、就业、教育、社保、医保、医药卫生、住房等方面不断取得实实在在的成果。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gallery dir="l"/>
      </p:transition>
    </mc:Choice>
    <mc:Fallback>
      <p:transition spd="slow" advTm="2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bldLvl="0" animBg="1"/>
          <p:bldP spid="4" grpId="0"/>
          <p:bldP spid="4" grpId="1"/>
          <p:bldP spid="5" grpId="0"/>
          <p:bldP spid="5" grpId="1"/>
          <p:bldP spid="10" grpId="0"/>
          <p:bldP spid="10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bldLvl="0" animBg="1"/>
          <p:bldP spid="4" grpId="0"/>
          <p:bldP spid="4" grpId="1"/>
          <p:bldP spid="5" grpId="0"/>
          <p:bldP spid="5" grpId="1"/>
          <p:bldP spid="10" grpId="0"/>
          <p:bldP spid="10" grpId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7"/>
          <p:cNvSpPr/>
          <p:nvPr/>
        </p:nvSpPr>
        <p:spPr>
          <a:xfrm>
            <a:off x="-1" y="329729"/>
            <a:ext cx="12192001" cy="737930"/>
          </a:xfrm>
          <a:custGeom>
            <a:avLst/>
            <a:gdLst>
              <a:gd name="connsiteX0" fmla="*/ 1694069 w 12192001"/>
              <a:gd name="connsiteY0" fmla="*/ 0 h 918367"/>
              <a:gd name="connsiteX1" fmla="*/ 4128656 w 12192001"/>
              <a:gd name="connsiteY1" fmla="*/ 0 h 918367"/>
              <a:gd name="connsiteX2" fmla="*/ 4822166 w 12192001"/>
              <a:gd name="connsiteY2" fmla="*/ 0 h 918367"/>
              <a:gd name="connsiteX3" fmla="*/ 12192001 w 12192001"/>
              <a:gd name="connsiteY3" fmla="*/ 0 h 918367"/>
              <a:gd name="connsiteX4" fmla="*/ 12192001 w 12192001"/>
              <a:gd name="connsiteY4" fmla="*/ 918367 h 918367"/>
              <a:gd name="connsiteX5" fmla="*/ 4822166 w 12192001"/>
              <a:gd name="connsiteY5" fmla="*/ 918367 h 918367"/>
              <a:gd name="connsiteX6" fmla="*/ 4128656 w 12192001"/>
              <a:gd name="connsiteY6" fmla="*/ 918367 h 918367"/>
              <a:gd name="connsiteX7" fmla="*/ 1840604 w 12192001"/>
              <a:gd name="connsiteY7" fmla="*/ 918367 h 918367"/>
              <a:gd name="connsiteX8" fmla="*/ 1694069 w 12192001"/>
              <a:gd name="connsiteY8" fmla="*/ 918367 h 918367"/>
              <a:gd name="connsiteX9" fmla="*/ 0 w 12192001"/>
              <a:gd name="connsiteY9" fmla="*/ 918367 h 918367"/>
              <a:gd name="connsiteX10" fmla="*/ 0 w 12192001"/>
              <a:gd name="connsiteY10" fmla="*/ 821795 h 918367"/>
              <a:gd name="connsiteX11" fmla="*/ 1306848 w 12192001"/>
              <a:gd name="connsiteY11" fmla="*/ 821795 h 918367"/>
              <a:gd name="connsiteX12" fmla="*/ 1358721 w 12192001"/>
              <a:gd name="connsiteY12" fmla="*/ 804252 h 918367"/>
              <a:gd name="connsiteX13" fmla="*/ 1440812 w 12192001"/>
              <a:gd name="connsiteY13" fmla="*/ 702894 h 918367"/>
              <a:gd name="connsiteX14" fmla="*/ 1445903 w 12192001"/>
              <a:gd name="connsiteY14" fmla="*/ 663831 h 918367"/>
              <a:gd name="connsiteX15" fmla="*/ 1444119 w 12192001"/>
              <a:gd name="connsiteY15" fmla="*/ 651223 h 918367"/>
              <a:gd name="connsiteX16" fmla="*/ 1444119 w 12192001"/>
              <a:gd name="connsiteY16" fmla="*/ 583754 h 918367"/>
              <a:gd name="connsiteX17" fmla="*/ 1444119 w 12192001"/>
              <a:gd name="connsiteY17" fmla="*/ 267144 h 918367"/>
              <a:gd name="connsiteX18" fmla="*/ 1694069 w 12192001"/>
              <a:gd name="connsiteY18" fmla="*/ 0 h 918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1" h="918367">
                <a:moveTo>
                  <a:pt x="1694069" y="0"/>
                </a:moveTo>
                <a:lnTo>
                  <a:pt x="4128656" y="0"/>
                </a:lnTo>
                <a:lnTo>
                  <a:pt x="4822166" y="0"/>
                </a:lnTo>
                <a:lnTo>
                  <a:pt x="12192001" y="0"/>
                </a:lnTo>
                <a:lnTo>
                  <a:pt x="12192001" y="918367"/>
                </a:lnTo>
                <a:lnTo>
                  <a:pt x="4822166" y="918367"/>
                </a:lnTo>
                <a:lnTo>
                  <a:pt x="4128656" y="918367"/>
                </a:lnTo>
                <a:lnTo>
                  <a:pt x="1840604" y="918367"/>
                </a:lnTo>
                <a:lnTo>
                  <a:pt x="1694069" y="918367"/>
                </a:lnTo>
                <a:lnTo>
                  <a:pt x="0" y="918367"/>
                </a:lnTo>
                <a:lnTo>
                  <a:pt x="0" y="821795"/>
                </a:lnTo>
                <a:lnTo>
                  <a:pt x="1306848" y="821795"/>
                </a:lnTo>
                <a:lnTo>
                  <a:pt x="1358721" y="804252"/>
                </a:lnTo>
                <a:cubicBezTo>
                  <a:pt x="1409553" y="779357"/>
                  <a:pt x="1431748" y="742608"/>
                  <a:pt x="1440812" y="702894"/>
                </a:cubicBezTo>
                <a:lnTo>
                  <a:pt x="1445903" y="663831"/>
                </a:lnTo>
                <a:lnTo>
                  <a:pt x="1444119" y="651223"/>
                </a:lnTo>
                <a:lnTo>
                  <a:pt x="1444119" y="583754"/>
                </a:lnTo>
                <a:lnTo>
                  <a:pt x="1444119" y="267144"/>
                </a:lnTo>
                <a:cubicBezTo>
                  <a:pt x="1444119" y="119604"/>
                  <a:pt x="1556025" y="0"/>
                  <a:pt x="1694069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Freeform 29"/>
          <p:cNvSpPr/>
          <p:nvPr/>
        </p:nvSpPr>
        <p:spPr bwMode="auto">
          <a:xfrm>
            <a:off x="437102" y="225083"/>
            <a:ext cx="685800" cy="609600"/>
          </a:xfrm>
          <a:custGeom>
            <a:avLst/>
            <a:gdLst>
              <a:gd name="T0" fmla="*/ 803 w 1880"/>
              <a:gd name="T1" fmla="*/ 15 h 1680"/>
              <a:gd name="T2" fmla="*/ 1253 w 1880"/>
              <a:gd name="T3" fmla="*/ 1067 h 1680"/>
              <a:gd name="T4" fmla="*/ 728 w 1880"/>
              <a:gd name="T5" fmla="*/ 540 h 1680"/>
              <a:gd name="T6" fmla="*/ 928 w 1880"/>
              <a:gd name="T7" fmla="*/ 339 h 1680"/>
              <a:gd name="T8" fmla="*/ 803 w 1880"/>
              <a:gd name="T9" fmla="*/ 215 h 1680"/>
              <a:gd name="T10" fmla="*/ 549 w 1880"/>
              <a:gd name="T11" fmla="*/ 267 h 1680"/>
              <a:gd name="T12" fmla="*/ 150 w 1880"/>
              <a:gd name="T13" fmla="*/ 666 h 1680"/>
              <a:gd name="T14" fmla="*/ 376 w 1880"/>
              <a:gd name="T15" fmla="*/ 890 h 1680"/>
              <a:gd name="T16" fmla="*/ 527 w 1880"/>
              <a:gd name="T17" fmla="*/ 741 h 1680"/>
              <a:gd name="T18" fmla="*/ 1052 w 1880"/>
              <a:gd name="T19" fmla="*/ 1266 h 1680"/>
              <a:gd name="T20" fmla="*/ 176 w 1880"/>
              <a:gd name="T21" fmla="*/ 1090 h 1680"/>
              <a:gd name="T22" fmla="*/ 49 w 1880"/>
              <a:gd name="T23" fmla="*/ 1217 h 1680"/>
              <a:gd name="T24" fmla="*/ 159 w 1880"/>
              <a:gd name="T25" fmla="*/ 1357 h 1680"/>
              <a:gd name="T26" fmla="*/ 144 w 1880"/>
              <a:gd name="T27" fmla="*/ 1371 h 1680"/>
              <a:gd name="T28" fmla="*/ 122 w 1880"/>
              <a:gd name="T29" fmla="*/ 1367 h 1680"/>
              <a:gd name="T30" fmla="*/ 0 w 1880"/>
              <a:gd name="T31" fmla="*/ 1494 h 1680"/>
              <a:gd name="T32" fmla="*/ 123 w 1880"/>
              <a:gd name="T33" fmla="*/ 1616 h 1680"/>
              <a:gd name="T34" fmla="*/ 249 w 1880"/>
              <a:gd name="T35" fmla="*/ 1493 h 1680"/>
              <a:gd name="T36" fmla="*/ 245 w 1880"/>
              <a:gd name="T37" fmla="*/ 1470 h 1680"/>
              <a:gd name="T38" fmla="*/ 265 w 1880"/>
              <a:gd name="T39" fmla="*/ 1451 h 1680"/>
              <a:gd name="T40" fmla="*/ 1255 w 1880"/>
              <a:gd name="T41" fmla="*/ 1467 h 1680"/>
              <a:gd name="T42" fmla="*/ 1402 w 1880"/>
              <a:gd name="T43" fmla="*/ 1615 h 1680"/>
              <a:gd name="T44" fmla="*/ 1603 w 1880"/>
              <a:gd name="T45" fmla="*/ 1416 h 1680"/>
              <a:gd name="T46" fmla="*/ 1455 w 1880"/>
              <a:gd name="T47" fmla="*/ 1267 h 1680"/>
              <a:gd name="T48" fmla="*/ 803 w 1880"/>
              <a:gd name="T49" fmla="*/ 15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80" h="1680">
                <a:moveTo>
                  <a:pt x="803" y="15"/>
                </a:moveTo>
                <a:cubicBezTo>
                  <a:pt x="1217" y="170"/>
                  <a:pt x="1468" y="665"/>
                  <a:pt x="1253" y="1067"/>
                </a:cubicBezTo>
                <a:cubicBezTo>
                  <a:pt x="728" y="540"/>
                  <a:pt x="728" y="540"/>
                  <a:pt x="728" y="540"/>
                </a:cubicBezTo>
                <a:cubicBezTo>
                  <a:pt x="928" y="339"/>
                  <a:pt x="928" y="339"/>
                  <a:pt x="928" y="339"/>
                </a:cubicBezTo>
                <a:cubicBezTo>
                  <a:pt x="803" y="215"/>
                  <a:pt x="803" y="215"/>
                  <a:pt x="803" y="215"/>
                </a:cubicBezTo>
                <a:cubicBezTo>
                  <a:pt x="733" y="282"/>
                  <a:pt x="623" y="297"/>
                  <a:pt x="549" y="267"/>
                </a:cubicBezTo>
                <a:cubicBezTo>
                  <a:pt x="150" y="666"/>
                  <a:pt x="150" y="666"/>
                  <a:pt x="150" y="666"/>
                </a:cubicBezTo>
                <a:cubicBezTo>
                  <a:pt x="376" y="890"/>
                  <a:pt x="376" y="890"/>
                  <a:pt x="376" y="890"/>
                </a:cubicBezTo>
                <a:cubicBezTo>
                  <a:pt x="527" y="741"/>
                  <a:pt x="527" y="741"/>
                  <a:pt x="527" y="741"/>
                </a:cubicBezTo>
                <a:cubicBezTo>
                  <a:pt x="1052" y="1266"/>
                  <a:pt x="1052" y="1266"/>
                  <a:pt x="1052" y="1266"/>
                </a:cubicBezTo>
                <a:cubicBezTo>
                  <a:pt x="795" y="1407"/>
                  <a:pt x="439" y="1363"/>
                  <a:pt x="176" y="1090"/>
                </a:cubicBezTo>
                <a:cubicBezTo>
                  <a:pt x="49" y="1217"/>
                  <a:pt x="49" y="1217"/>
                  <a:pt x="49" y="1217"/>
                </a:cubicBezTo>
                <a:cubicBezTo>
                  <a:pt x="87" y="1270"/>
                  <a:pt x="119" y="1317"/>
                  <a:pt x="159" y="1357"/>
                </a:cubicBezTo>
                <a:cubicBezTo>
                  <a:pt x="155" y="1362"/>
                  <a:pt x="144" y="1371"/>
                  <a:pt x="144" y="1371"/>
                </a:cubicBezTo>
                <a:cubicBezTo>
                  <a:pt x="137" y="1370"/>
                  <a:pt x="129" y="1367"/>
                  <a:pt x="122" y="1367"/>
                </a:cubicBezTo>
                <a:cubicBezTo>
                  <a:pt x="55" y="1367"/>
                  <a:pt x="0" y="1426"/>
                  <a:pt x="0" y="1494"/>
                </a:cubicBezTo>
                <a:cubicBezTo>
                  <a:pt x="0" y="1561"/>
                  <a:pt x="55" y="1616"/>
                  <a:pt x="123" y="1616"/>
                </a:cubicBezTo>
                <a:cubicBezTo>
                  <a:pt x="191" y="1616"/>
                  <a:pt x="249" y="1561"/>
                  <a:pt x="249" y="1493"/>
                </a:cubicBezTo>
                <a:cubicBezTo>
                  <a:pt x="249" y="1485"/>
                  <a:pt x="247" y="1478"/>
                  <a:pt x="245" y="1470"/>
                </a:cubicBezTo>
                <a:cubicBezTo>
                  <a:pt x="265" y="1451"/>
                  <a:pt x="265" y="1451"/>
                  <a:pt x="265" y="1451"/>
                </a:cubicBezTo>
                <a:cubicBezTo>
                  <a:pt x="567" y="1655"/>
                  <a:pt x="898" y="1680"/>
                  <a:pt x="1255" y="1467"/>
                </a:cubicBezTo>
                <a:cubicBezTo>
                  <a:pt x="1402" y="1615"/>
                  <a:pt x="1402" y="1615"/>
                  <a:pt x="1402" y="1615"/>
                </a:cubicBezTo>
                <a:cubicBezTo>
                  <a:pt x="1603" y="1416"/>
                  <a:pt x="1603" y="1416"/>
                  <a:pt x="1603" y="1416"/>
                </a:cubicBezTo>
                <a:cubicBezTo>
                  <a:pt x="1455" y="1267"/>
                  <a:pt x="1455" y="1267"/>
                  <a:pt x="1455" y="1267"/>
                </a:cubicBezTo>
                <a:cubicBezTo>
                  <a:pt x="1880" y="628"/>
                  <a:pt x="1313" y="0"/>
                  <a:pt x="803" y="15"/>
                </a:cubicBezTo>
                <a:close/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PA-10225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59285" y="187331"/>
            <a:ext cx="7973095" cy="105086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6. </a:t>
            </a:r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提高群众工作</a:t>
            </a:r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能力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69010" y="2042795"/>
            <a:ext cx="10253663" cy="1382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buBlip>
                <a:blip r:embed="rId2"/>
              </a:buBlip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要注意宣传群众、教育群众,用群众喜闻乐见、易于接受的方法开展工作，提高群众思想觉悟，让他们心热起来、行动起来。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9010" y="3616008"/>
            <a:ext cx="10253663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buBlip>
                <a:blip r:embed="rId2"/>
              </a:buBlip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要自觉运用法治思维和法治方式深化改革、推动发展、化解矛盾,维护社会公平正义。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gallery dir="l"/>
      </p:transition>
    </mc:Choice>
    <mc:Fallback>
      <p:transition spd="slow" advTm="2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bldLvl="0" animBg="1"/>
          <p:bldP spid="3" grpId="0"/>
          <p:bldP spid="3" grpId="1"/>
          <p:bldP spid="6" grpId="0"/>
          <p:bldP spid="6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bldLvl="0" animBg="1"/>
          <p:bldP spid="3" grpId="0"/>
          <p:bldP spid="3" grpId="1"/>
          <p:bldP spid="6" grpId="0"/>
          <p:bldP spid="6" grpId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7"/>
          <p:cNvSpPr/>
          <p:nvPr/>
        </p:nvSpPr>
        <p:spPr>
          <a:xfrm>
            <a:off x="-1" y="329729"/>
            <a:ext cx="12192001" cy="737930"/>
          </a:xfrm>
          <a:custGeom>
            <a:avLst/>
            <a:gdLst>
              <a:gd name="connsiteX0" fmla="*/ 1694069 w 12192001"/>
              <a:gd name="connsiteY0" fmla="*/ 0 h 918367"/>
              <a:gd name="connsiteX1" fmla="*/ 4128656 w 12192001"/>
              <a:gd name="connsiteY1" fmla="*/ 0 h 918367"/>
              <a:gd name="connsiteX2" fmla="*/ 4822166 w 12192001"/>
              <a:gd name="connsiteY2" fmla="*/ 0 h 918367"/>
              <a:gd name="connsiteX3" fmla="*/ 12192001 w 12192001"/>
              <a:gd name="connsiteY3" fmla="*/ 0 h 918367"/>
              <a:gd name="connsiteX4" fmla="*/ 12192001 w 12192001"/>
              <a:gd name="connsiteY4" fmla="*/ 918367 h 918367"/>
              <a:gd name="connsiteX5" fmla="*/ 4822166 w 12192001"/>
              <a:gd name="connsiteY5" fmla="*/ 918367 h 918367"/>
              <a:gd name="connsiteX6" fmla="*/ 4128656 w 12192001"/>
              <a:gd name="connsiteY6" fmla="*/ 918367 h 918367"/>
              <a:gd name="connsiteX7" fmla="*/ 1840604 w 12192001"/>
              <a:gd name="connsiteY7" fmla="*/ 918367 h 918367"/>
              <a:gd name="connsiteX8" fmla="*/ 1694069 w 12192001"/>
              <a:gd name="connsiteY8" fmla="*/ 918367 h 918367"/>
              <a:gd name="connsiteX9" fmla="*/ 0 w 12192001"/>
              <a:gd name="connsiteY9" fmla="*/ 918367 h 918367"/>
              <a:gd name="connsiteX10" fmla="*/ 0 w 12192001"/>
              <a:gd name="connsiteY10" fmla="*/ 821795 h 918367"/>
              <a:gd name="connsiteX11" fmla="*/ 1306848 w 12192001"/>
              <a:gd name="connsiteY11" fmla="*/ 821795 h 918367"/>
              <a:gd name="connsiteX12" fmla="*/ 1358721 w 12192001"/>
              <a:gd name="connsiteY12" fmla="*/ 804252 h 918367"/>
              <a:gd name="connsiteX13" fmla="*/ 1440812 w 12192001"/>
              <a:gd name="connsiteY13" fmla="*/ 702894 h 918367"/>
              <a:gd name="connsiteX14" fmla="*/ 1445903 w 12192001"/>
              <a:gd name="connsiteY14" fmla="*/ 663831 h 918367"/>
              <a:gd name="connsiteX15" fmla="*/ 1444119 w 12192001"/>
              <a:gd name="connsiteY15" fmla="*/ 651223 h 918367"/>
              <a:gd name="connsiteX16" fmla="*/ 1444119 w 12192001"/>
              <a:gd name="connsiteY16" fmla="*/ 583754 h 918367"/>
              <a:gd name="connsiteX17" fmla="*/ 1444119 w 12192001"/>
              <a:gd name="connsiteY17" fmla="*/ 267144 h 918367"/>
              <a:gd name="connsiteX18" fmla="*/ 1694069 w 12192001"/>
              <a:gd name="connsiteY18" fmla="*/ 0 h 918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1" h="918367">
                <a:moveTo>
                  <a:pt x="1694069" y="0"/>
                </a:moveTo>
                <a:lnTo>
                  <a:pt x="4128656" y="0"/>
                </a:lnTo>
                <a:lnTo>
                  <a:pt x="4822166" y="0"/>
                </a:lnTo>
                <a:lnTo>
                  <a:pt x="12192001" y="0"/>
                </a:lnTo>
                <a:lnTo>
                  <a:pt x="12192001" y="918367"/>
                </a:lnTo>
                <a:lnTo>
                  <a:pt x="4822166" y="918367"/>
                </a:lnTo>
                <a:lnTo>
                  <a:pt x="4128656" y="918367"/>
                </a:lnTo>
                <a:lnTo>
                  <a:pt x="1840604" y="918367"/>
                </a:lnTo>
                <a:lnTo>
                  <a:pt x="1694069" y="918367"/>
                </a:lnTo>
                <a:lnTo>
                  <a:pt x="0" y="918367"/>
                </a:lnTo>
                <a:lnTo>
                  <a:pt x="0" y="821795"/>
                </a:lnTo>
                <a:lnTo>
                  <a:pt x="1306848" y="821795"/>
                </a:lnTo>
                <a:lnTo>
                  <a:pt x="1358721" y="804252"/>
                </a:lnTo>
                <a:cubicBezTo>
                  <a:pt x="1409553" y="779357"/>
                  <a:pt x="1431748" y="742608"/>
                  <a:pt x="1440812" y="702894"/>
                </a:cubicBezTo>
                <a:lnTo>
                  <a:pt x="1445903" y="663831"/>
                </a:lnTo>
                <a:lnTo>
                  <a:pt x="1444119" y="651223"/>
                </a:lnTo>
                <a:lnTo>
                  <a:pt x="1444119" y="583754"/>
                </a:lnTo>
                <a:lnTo>
                  <a:pt x="1444119" y="267144"/>
                </a:lnTo>
                <a:cubicBezTo>
                  <a:pt x="1444119" y="119604"/>
                  <a:pt x="1556025" y="0"/>
                  <a:pt x="1694069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Freeform 29"/>
          <p:cNvSpPr/>
          <p:nvPr/>
        </p:nvSpPr>
        <p:spPr bwMode="auto">
          <a:xfrm>
            <a:off x="437102" y="225083"/>
            <a:ext cx="685800" cy="609600"/>
          </a:xfrm>
          <a:custGeom>
            <a:avLst/>
            <a:gdLst>
              <a:gd name="T0" fmla="*/ 803 w 1880"/>
              <a:gd name="T1" fmla="*/ 15 h 1680"/>
              <a:gd name="T2" fmla="*/ 1253 w 1880"/>
              <a:gd name="T3" fmla="*/ 1067 h 1680"/>
              <a:gd name="T4" fmla="*/ 728 w 1880"/>
              <a:gd name="T5" fmla="*/ 540 h 1680"/>
              <a:gd name="T6" fmla="*/ 928 w 1880"/>
              <a:gd name="T7" fmla="*/ 339 h 1680"/>
              <a:gd name="T8" fmla="*/ 803 w 1880"/>
              <a:gd name="T9" fmla="*/ 215 h 1680"/>
              <a:gd name="T10" fmla="*/ 549 w 1880"/>
              <a:gd name="T11" fmla="*/ 267 h 1680"/>
              <a:gd name="T12" fmla="*/ 150 w 1880"/>
              <a:gd name="T13" fmla="*/ 666 h 1680"/>
              <a:gd name="T14" fmla="*/ 376 w 1880"/>
              <a:gd name="T15" fmla="*/ 890 h 1680"/>
              <a:gd name="T16" fmla="*/ 527 w 1880"/>
              <a:gd name="T17" fmla="*/ 741 h 1680"/>
              <a:gd name="T18" fmla="*/ 1052 w 1880"/>
              <a:gd name="T19" fmla="*/ 1266 h 1680"/>
              <a:gd name="T20" fmla="*/ 176 w 1880"/>
              <a:gd name="T21" fmla="*/ 1090 h 1680"/>
              <a:gd name="T22" fmla="*/ 49 w 1880"/>
              <a:gd name="T23" fmla="*/ 1217 h 1680"/>
              <a:gd name="T24" fmla="*/ 159 w 1880"/>
              <a:gd name="T25" fmla="*/ 1357 h 1680"/>
              <a:gd name="T26" fmla="*/ 144 w 1880"/>
              <a:gd name="T27" fmla="*/ 1371 h 1680"/>
              <a:gd name="T28" fmla="*/ 122 w 1880"/>
              <a:gd name="T29" fmla="*/ 1367 h 1680"/>
              <a:gd name="T30" fmla="*/ 0 w 1880"/>
              <a:gd name="T31" fmla="*/ 1494 h 1680"/>
              <a:gd name="T32" fmla="*/ 123 w 1880"/>
              <a:gd name="T33" fmla="*/ 1616 h 1680"/>
              <a:gd name="T34" fmla="*/ 249 w 1880"/>
              <a:gd name="T35" fmla="*/ 1493 h 1680"/>
              <a:gd name="T36" fmla="*/ 245 w 1880"/>
              <a:gd name="T37" fmla="*/ 1470 h 1680"/>
              <a:gd name="T38" fmla="*/ 265 w 1880"/>
              <a:gd name="T39" fmla="*/ 1451 h 1680"/>
              <a:gd name="T40" fmla="*/ 1255 w 1880"/>
              <a:gd name="T41" fmla="*/ 1467 h 1680"/>
              <a:gd name="T42" fmla="*/ 1402 w 1880"/>
              <a:gd name="T43" fmla="*/ 1615 h 1680"/>
              <a:gd name="T44" fmla="*/ 1603 w 1880"/>
              <a:gd name="T45" fmla="*/ 1416 h 1680"/>
              <a:gd name="T46" fmla="*/ 1455 w 1880"/>
              <a:gd name="T47" fmla="*/ 1267 h 1680"/>
              <a:gd name="T48" fmla="*/ 803 w 1880"/>
              <a:gd name="T49" fmla="*/ 15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80" h="1680">
                <a:moveTo>
                  <a:pt x="803" y="15"/>
                </a:moveTo>
                <a:cubicBezTo>
                  <a:pt x="1217" y="170"/>
                  <a:pt x="1468" y="665"/>
                  <a:pt x="1253" y="1067"/>
                </a:cubicBezTo>
                <a:cubicBezTo>
                  <a:pt x="728" y="540"/>
                  <a:pt x="728" y="540"/>
                  <a:pt x="728" y="540"/>
                </a:cubicBezTo>
                <a:cubicBezTo>
                  <a:pt x="928" y="339"/>
                  <a:pt x="928" y="339"/>
                  <a:pt x="928" y="339"/>
                </a:cubicBezTo>
                <a:cubicBezTo>
                  <a:pt x="803" y="215"/>
                  <a:pt x="803" y="215"/>
                  <a:pt x="803" y="215"/>
                </a:cubicBezTo>
                <a:cubicBezTo>
                  <a:pt x="733" y="282"/>
                  <a:pt x="623" y="297"/>
                  <a:pt x="549" y="267"/>
                </a:cubicBezTo>
                <a:cubicBezTo>
                  <a:pt x="150" y="666"/>
                  <a:pt x="150" y="666"/>
                  <a:pt x="150" y="666"/>
                </a:cubicBezTo>
                <a:cubicBezTo>
                  <a:pt x="376" y="890"/>
                  <a:pt x="376" y="890"/>
                  <a:pt x="376" y="890"/>
                </a:cubicBezTo>
                <a:cubicBezTo>
                  <a:pt x="527" y="741"/>
                  <a:pt x="527" y="741"/>
                  <a:pt x="527" y="741"/>
                </a:cubicBezTo>
                <a:cubicBezTo>
                  <a:pt x="1052" y="1266"/>
                  <a:pt x="1052" y="1266"/>
                  <a:pt x="1052" y="1266"/>
                </a:cubicBezTo>
                <a:cubicBezTo>
                  <a:pt x="795" y="1407"/>
                  <a:pt x="439" y="1363"/>
                  <a:pt x="176" y="1090"/>
                </a:cubicBezTo>
                <a:cubicBezTo>
                  <a:pt x="49" y="1217"/>
                  <a:pt x="49" y="1217"/>
                  <a:pt x="49" y="1217"/>
                </a:cubicBezTo>
                <a:cubicBezTo>
                  <a:pt x="87" y="1270"/>
                  <a:pt x="119" y="1317"/>
                  <a:pt x="159" y="1357"/>
                </a:cubicBezTo>
                <a:cubicBezTo>
                  <a:pt x="155" y="1362"/>
                  <a:pt x="144" y="1371"/>
                  <a:pt x="144" y="1371"/>
                </a:cubicBezTo>
                <a:cubicBezTo>
                  <a:pt x="137" y="1370"/>
                  <a:pt x="129" y="1367"/>
                  <a:pt x="122" y="1367"/>
                </a:cubicBezTo>
                <a:cubicBezTo>
                  <a:pt x="55" y="1367"/>
                  <a:pt x="0" y="1426"/>
                  <a:pt x="0" y="1494"/>
                </a:cubicBezTo>
                <a:cubicBezTo>
                  <a:pt x="0" y="1561"/>
                  <a:pt x="55" y="1616"/>
                  <a:pt x="123" y="1616"/>
                </a:cubicBezTo>
                <a:cubicBezTo>
                  <a:pt x="191" y="1616"/>
                  <a:pt x="249" y="1561"/>
                  <a:pt x="249" y="1493"/>
                </a:cubicBezTo>
                <a:cubicBezTo>
                  <a:pt x="249" y="1485"/>
                  <a:pt x="247" y="1478"/>
                  <a:pt x="245" y="1470"/>
                </a:cubicBezTo>
                <a:cubicBezTo>
                  <a:pt x="265" y="1451"/>
                  <a:pt x="265" y="1451"/>
                  <a:pt x="265" y="1451"/>
                </a:cubicBezTo>
                <a:cubicBezTo>
                  <a:pt x="567" y="1655"/>
                  <a:pt x="898" y="1680"/>
                  <a:pt x="1255" y="1467"/>
                </a:cubicBezTo>
                <a:cubicBezTo>
                  <a:pt x="1402" y="1615"/>
                  <a:pt x="1402" y="1615"/>
                  <a:pt x="1402" y="1615"/>
                </a:cubicBezTo>
                <a:cubicBezTo>
                  <a:pt x="1603" y="1416"/>
                  <a:pt x="1603" y="1416"/>
                  <a:pt x="1603" y="1416"/>
                </a:cubicBezTo>
                <a:cubicBezTo>
                  <a:pt x="1455" y="1267"/>
                  <a:pt x="1455" y="1267"/>
                  <a:pt x="1455" y="1267"/>
                </a:cubicBezTo>
                <a:cubicBezTo>
                  <a:pt x="1880" y="628"/>
                  <a:pt x="1313" y="0"/>
                  <a:pt x="803" y="15"/>
                </a:cubicBezTo>
                <a:close/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PA-10225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59285" y="187331"/>
            <a:ext cx="7973095" cy="105086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7. </a:t>
            </a:r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提高抓落实</a:t>
            </a:r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能力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09333" y="1138555"/>
            <a:ext cx="10172700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buBlip>
                <a:blip r:embed="rId2"/>
              </a:buBlip>
            </a:pP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干事业不能做样子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，必须脚踏实地,抓工作落实要以上率下、真抓实干。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09333" y="2522855"/>
            <a:ext cx="10172700" cy="20300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buBlip>
                <a:blip r:embed="rId2"/>
              </a:buBlip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特别是主要领导干部，既要带领大家一起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定好盘子、理清路子、开对方子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，又要做到重要任务亲自部署、关键环节亲自把关、落实情况亲自督查，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不能高高在上、凌空蹈虚,不能只挂帅不出征。</a:t>
            </a:r>
            <a:endParaRPr lang="zh-CN" altLang="en-US" sz="2800" b="1" dirty="0">
              <a:solidFill>
                <a:srgbClr val="0F9E98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09333" y="4551680"/>
            <a:ext cx="10172700" cy="20300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buBlip>
                <a:blip r:embed="rId2"/>
              </a:buBlip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干事业就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要有钉钉子精神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,抓铁有痕、踏石留印，稳扎稳打向前走，过了一山再登一峰，跨过一沟再越一壑,不断通过化解难题开创工作新局面。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gallery dir="l"/>
      </p:transition>
    </mc:Choice>
    <mc:Fallback>
      <p:transition spd="slow" advTm="2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bldLvl="0" animBg="1"/>
          <p:bldP spid="4" grpId="0"/>
          <p:bldP spid="4" grpId="1"/>
          <p:bldP spid="5" grpId="0"/>
          <p:bldP spid="5" grpId="1"/>
          <p:bldP spid="7" grpId="0"/>
          <p:bldP spid="7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bldLvl="0" animBg="1"/>
          <p:bldP spid="4" grpId="0"/>
          <p:bldP spid="4" grpId="1"/>
          <p:bldP spid="5" grpId="0"/>
          <p:bldP spid="5" grpId="1"/>
          <p:bldP spid="7" grpId="0"/>
          <p:bldP spid="7" grpId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750570" y="1309370"/>
            <a:ext cx="6130290" cy="4954905"/>
            <a:chOff x="873300" y="3896993"/>
            <a:chExt cx="5061240" cy="3213240"/>
          </a:xfrm>
        </p:grpSpPr>
        <p:sp>
          <p:nvSpPr>
            <p:cNvPr id="32" name="矩形 31"/>
            <p:cNvSpPr/>
            <p:nvPr/>
          </p:nvSpPr>
          <p:spPr>
            <a:xfrm>
              <a:off x="873300" y="3896993"/>
              <a:ext cx="5053761" cy="32132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880779" y="3896993"/>
              <a:ext cx="5053761" cy="11755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Aitds3"/>
          <p:cNvSpPr/>
          <p:nvPr/>
        </p:nvSpPr>
        <p:spPr>
          <a:xfrm>
            <a:off x="1122680" y="1929765"/>
            <a:ext cx="5590540" cy="3773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我们正处</a:t>
            </a: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在大有可为的新时代。年轻干部要起而为之、勇挑重担，积极投身新时代中国特色社会主义伟大实践，经风雨、见世面，真刀真枪锤炼能力，以过硬本领展现作为、不辱使命。各级党组织要有针对性地加强对年轻干部的思想淬炼、政治历练、实践锻炼、专业训练，明确培养年轻干部的正确途径，坚决克服干部培养中的形式主义，帮助他们提高解决实际问题能力，让他们更好肩负起新时代的职责和使命。</a:t>
            </a:r>
            <a:endParaRPr kumimoji="0" lang="zh-CN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9699" name="图片 3" descr="C:/Users/ADMINI~1/AppData/Local/Temp/kaimatting/20210302161820/output_aiMatting_20210302161828.pngoutput_aiMatting_2021030216182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776210" y="2165350"/>
            <a:ext cx="3953510" cy="391795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0" name="直接连接符 9"/>
          <p:cNvCxnSpPr/>
          <p:nvPr/>
        </p:nvCxnSpPr>
        <p:spPr>
          <a:xfrm>
            <a:off x="1659890" y="1929765"/>
            <a:ext cx="498348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1122680" y="5852160"/>
            <a:ext cx="440817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"/>
            <a:ext cx="5286284" cy="129329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89255" y="1559560"/>
            <a:ext cx="1300480" cy="14452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88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“</a:t>
            </a:r>
            <a:endParaRPr lang="en-US" altLang="zh-CN" sz="88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580380" y="5412740"/>
            <a:ext cx="1132840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en-US" altLang="zh-CN" sz="88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”</a:t>
            </a:r>
            <a:endParaRPr lang="en-US" altLang="zh-CN" sz="88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000">
        <p14:doors dir="vert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59" t="52745"/>
          <a:stretch>
            <a:fillRect/>
          </a:stretch>
        </p:blipFill>
        <p:spPr>
          <a:xfrm>
            <a:off x="4015620" y="3947882"/>
            <a:ext cx="8176380" cy="288065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7"/>
            <a:ext cx="6555181" cy="1603732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56" b="-1"/>
          <a:stretch>
            <a:fillRect/>
          </a:stretch>
        </p:blipFill>
        <p:spPr>
          <a:xfrm>
            <a:off x="1" y="6174000"/>
            <a:ext cx="12191999" cy="771099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5" r="73273" b="64758"/>
          <a:stretch>
            <a:fillRect/>
          </a:stretch>
        </p:blipFill>
        <p:spPr>
          <a:xfrm>
            <a:off x="734078" y="4375192"/>
            <a:ext cx="2737600" cy="1604887"/>
          </a:xfrm>
          <a:prstGeom prst="rect">
            <a:avLst/>
          </a:prstGeom>
        </p:spPr>
      </p:pic>
      <p:sp>
        <p:nvSpPr>
          <p:cNvPr id="40" name="PA-102224"/>
          <p:cNvSpPr/>
          <p:nvPr>
            <p:custDataLst>
              <p:tags r:id="rId5"/>
            </p:custDataLst>
          </p:nvPr>
        </p:nvSpPr>
        <p:spPr>
          <a:xfrm>
            <a:off x="1940560" y="2190115"/>
            <a:ext cx="8783955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sz="80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感谢各位的聆听！</a:t>
            </a:r>
            <a:endParaRPr sz="800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9000">
        <p:split orient="vert"/>
      </p:transition>
    </mc:Choice>
    <mc:Fallback>
      <p:transition spd="slow" advTm="9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"/>
            <a:ext cx="5286284" cy="129329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42670" y="1464945"/>
            <a:ext cx="10106660" cy="3046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812800" algn="just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3877492575"/>
                </a:ext>
              </a:extLst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lt"/>
              </a:rPr>
              <a:t>10月10日上午，2020年秋季学期中央党校(国家行政学院）中青年干部培训班在中央党校开班。中共中央总书记、国家主席、中央军委主席习近平在开班式上发表重要讲话强调,干部特别是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lt"/>
              </a:rPr>
              <a:t>年轻干部要提高7种能力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lt"/>
              </a:rPr>
              <a:t>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99"/>
          <a:stretch>
            <a:fillRect/>
          </a:stretch>
        </p:blipFill>
        <p:spPr>
          <a:xfrm>
            <a:off x="-2" y="4864510"/>
            <a:ext cx="12192000" cy="1993490"/>
          </a:xfrm>
          <a:prstGeom prst="rect">
            <a:avLst/>
          </a:prstGeom>
        </p:spPr>
      </p:pic>
    </p:spTree>
  </p:cSld>
  <p:clrMapOvr>
    <a:masterClrMapping/>
  </p:clrMapOvr>
  <p:transition spd="slow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"/>
            <a:ext cx="5286284" cy="12932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91" y="61879"/>
            <a:ext cx="3465871" cy="6796121"/>
          </a:xfrm>
          <a:prstGeom prst="rect">
            <a:avLst/>
          </a:prstGeom>
        </p:spPr>
      </p:pic>
      <p:pic>
        <p:nvPicPr>
          <p:cNvPr id="2" name="图片 1" descr="C:/Users/ADMINI~1/AppData/Local/Temp/kaimatting/20210302141331/output_aiMatting_20210302141455.pngoutput_aiMatting_202103021414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3203" y="1624648"/>
            <a:ext cx="3441700" cy="681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32" descr="C:/Users/ADMINI~1/AppData/Local/Temp/kaimatting/20210302142022/output_aiMatting_20210302142030.pngoutput_aiMatting_202103021420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8920" y="1692910"/>
            <a:ext cx="3402013" cy="61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" name="图片 34" descr="C:/Users/ADMINI~1/AppData/Local/Temp/kaimatting/20210302142101/output_aiMatting_20210302142107.pngoutput_aiMatting_2021030214210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3203" y="2841625"/>
            <a:ext cx="3573462" cy="633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" name="图片 35" descr="C:/Users/ADMINI~1/AppData/Local/Temp/kaimatting/20210302142131/output_aiMatting_20210302142136.pngoutput_aiMatting_202103021421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8603" y="2865438"/>
            <a:ext cx="3381375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36" descr="C:/Users/ADMINI~1/AppData/Local/Temp/kaimatting/20210302142206/output_aiMatting_20210302142211.pngoutput_aiMatting_202103021422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3203" y="4126548"/>
            <a:ext cx="3390900" cy="600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图片 37" descr="C:/Users/ADMINI~1/AppData/Local/Temp/kaimatting/20210302142503/output_aiMatting_20210302142521.pngoutput_aiMatting_202103021425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68920" y="4126548"/>
            <a:ext cx="3390900" cy="600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" name="图片 38" descr="C:/Users/ADMINI~1/AppData/Local/Temp/kaimatting/20210302142554/output_aiMatting_20210302142600.pngoutput_aiMatting_2021030214260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33203" y="5406073"/>
            <a:ext cx="3390900" cy="60007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0" name="直接连接符 9"/>
          <p:cNvCxnSpPr/>
          <p:nvPr/>
        </p:nvCxnSpPr>
        <p:spPr>
          <a:xfrm>
            <a:off x="4951730" y="1075690"/>
            <a:ext cx="724027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1"/>
          <p:cNvSpPr txBox="1"/>
          <p:nvPr/>
        </p:nvSpPr>
        <p:spPr>
          <a:xfrm>
            <a:off x="4887595" y="294005"/>
            <a:ext cx="72231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  <a:cs typeface="+mn-ea"/>
                <a:sym typeface="+mn-lt"/>
              </a:rPr>
              <a:t>年轻干部要提高的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  <a:cs typeface="+mn-ea"/>
                <a:sym typeface="+mn-lt"/>
              </a:rPr>
              <a:t>7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  <a:cs typeface="+mn-ea"/>
                <a:sym typeface="+mn-lt"/>
              </a:rPr>
              <a:t>种能力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7"/>
          <p:cNvSpPr/>
          <p:nvPr/>
        </p:nvSpPr>
        <p:spPr>
          <a:xfrm>
            <a:off x="-1" y="329729"/>
            <a:ext cx="12192001" cy="737930"/>
          </a:xfrm>
          <a:custGeom>
            <a:avLst/>
            <a:gdLst>
              <a:gd name="connsiteX0" fmla="*/ 1694069 w 12192001"/>
              <a:gd name="connsiteY0" fmla="*/ 0 h 918367"/>
              <a:gd name="connsiteX1" fmla="*/ 4128656 w 12192001"/>
              <a:gd name="connsiteY1" fmla="*/ 0 h 918367"/>
              <a:gd name="connsiteX2" fmla="*/ 4822166 w 12192001"/>
              <a:gd name="connsiteY2" fmla="*/ 0 h 918367"/>
              <a:gd name="connsiteX3" fmla="*/ 12192001 w 12192001"/>
              <a:gd name="connsiteY3" fmla="*/ 0 h 918367"/>
              <a:gd name="connsiteX4" fmla="*/ 12192001 w 12192001"/>
              <a:gd name="connsiteY4" fmla="*/ 918367 h 918367"/>
              <a:gd name="connsiteX5" fmla="*/ 4822166 w 12192001"/>
              <a:gd name="connsiteY5" fmla="*/ 918367 h 918367"/>
              <a:gd name="connsiteX6" fmla="*/ 4128656 w 12192001"/>
              <a:gd name="connsiteY6" fmla="*/ 918367 h 918367"/>
              <a:gd name="connsiteX7" fmla="*/ 1840604 w 12192001"/>
              <a:gd name="connsiteY7" fmla="*/ 918367 h 918367"/>
              <a:gd name="connsiteX8" fmla="*/ 1694069 w 12192001"/>
              <a:gd name="connsiteY8" fmla="*/ 918367 h 918367"/>
              <a:gd name="connsiteX9" fmla="*/ 0 w 12192001"/>
              <a:gd name="connsiteY9" fmla="*/ 918367 h 918367"/>
              <a:gd name="connsiteX10" fmla="*/ 0 w 12192001"/>
              <a:gd name="connsiteY10" fmla="*/ 821795 h 918367"/>
              <a:gd name="connsiteX11" fmla="*/ 1306848 w 12192001"/>
              <a:gd name="connsiteY11" fmla="*/ 821795 h 918367"/>
              <a:gd name="connsiteX12" fmla="*/ 1358721 w 12192001"/>
              <a:gd name="connsiteY12" fmla="*/ 804252 h 918367"/>
              <a:gd name="connsiteX13" fmla="*/ 1440812 w 12192001"/>
              <a:gd name="connsiteY13" fmla="*/ 702894 h 918367"/>
              <a:gd name="connsiteX14" fmla="*/ 1445903 w 12192001"/>
              <a:gd name="connsiteY14" fmla="*/ 663831 h 918367"/>
              <a:gd name="connsiteX15" fmla="*/ 1444119 w 12192001"/>
              <a:gd name="connsiteY15" fmla="*/ 651223 h 918367"/>
              <a:gd name="connsiteX16" fmla="*/ 1444119 w 12192001"/>
              <a:gd name="connsiteY16" fmla="*/ 583754 h 918367"/>
              <a:gd name="connsiteX17" fmla="*/ 1444119 w 12192001"/>
              <a:gd name="connsiteY17" fmla="*/ 267144 h 918367"/>
              <a:gd name="connsiteX18" fmla="*/ 1694069 w 12192001"/>
              <a:gd name="connsiteY18" fmla="*/ 0 h 918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1" h="918367">
                <a:moveTo>
                  <a:pt x="1694069" y="0"/>
                </a:moveTo>
                <a:lnTo>
                  <a:pt x="4128656" y="0"/>
                </a:lnTo>
                <a:lnTo>
                  <a:pt x="4822166" y="0"/>
                </a:lnTo>
                <a:lnTo>
                  <a:pt x="12192001" y="0"/>
                </a:lnTo>
                <a:lnTo>
                  <a:pt x="12192001" y="918367"/>
                </a:lnTo>
                <a:lnTo>
                  <a:pt x="4822166" y="918367"/>
                </a:lnTo>
                <a:lnTo>
                  <a:pt x="4128656" y="918367"/>
                </a:lnTo>
                <a:lnTo>
                  <a:pt x="1840604" y="918367"/>
                </a:lnTo>
                <a:lnTo>
                  <a:pt x="1694069" y="918367"/>
                </a:lnTo>
                <a:lnTo>
                  <a:pt x="0" y="918367"/>
                </a:lnTo>
                <a:lnTo>
                  <a:pt x="0" y="821795"/>
                </a:lnTo>
                <a:lnTo>
                  <a:pt x="1306848" y="821795"/>
                </a:lnTo>
                <a:lnTo>
                  <a:pt x="1358721" y="804252"/>
                </a:lnTo>
                <a:cubicBezTo>
                  <a:pt x="1409553" y="779357"/>
                  <a:pt x="1431748" y="742608"/>
                  <a:pt x="1440812" y="702894"/>
                </a:cubicBezTo>
                <a:lnTo>
                  <a:pt x="1445903" y="663831"/>
                </a:lnTo>
                <a:lnTo>
                  <a:pt x="1444119" y="651223"/>
                </a:lnTo>
                <a:lnTo>
                  <a:pt x="1444119" y="583754"/>
                </a:lnTo>
                <a:lnTo>
                  <a:pt x="1444119" y="267144"/>
                </a:lnTo>
                <a:cubicBezTo>
                  <a:pt x="1444119" y="119604"/>
                  <a:pt x="1556025" y="0"/>
                  <a:pt x="1694069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Freeform 29"/>
          <p:cNvSpPr/>
          <p:nvPr/>
        </p:nvSpPr>
        <p:spPr bwMode="auto">
          <a:xfrm>
            <a:off x="437102" y="225083"/>
            <a:ext cx="685800" cy="609600"/>
          </a:xfrm>
          <a:custGeom>
            <a:avLst/>
            <a:gdLst>
              <a:gd name="T0" fmla="*/ 803 w 1880"/>
              <a:gd name="T1" fmla="*/ 15 h 1680"/>
              <a:gd name="T2" fmla="*/ 1253 w 1880"/>
              <a:gd name="T3" fmla="*/ 1067 h 1680"/>
              <a:gd name="T4" fmla="*/ 728 w 1880"/>
              <a:gd name="T5" fmla="*/ 540 h 1680"/>
              <a:gd name="T6" fmla="*/ 928 w 1880"/>
              <a:gd name="T7" fmla="*/ 339 h 1680"/>
              <a:gd name="T8" fmla="*/ 803 w 1880"/>
              <a:gd name="T9" fmla="*/ 215 h 1680"/>
              <a:gd name="T10" fmla="*/ 549 w 1880"/>
              <a:gd name="T11" fmla="*/ 267 h 1680"/>
              <a:gd name="T12" fmla="*/ 150 w 1880"/>
              <a:gd name="T13" fmla="*/ 666 h 1680"/>
              <a:gd name="T14" fmla="*/ 376 w 1880"/>
              <a:gd name="T15" fmla="*/ 890 h 1680"/>
              <a:gd name="T16" fmla="*/ 527 w 1880"/>
              <a:gd name="T17" fmla="*/ 741 h 1680"/>
              <a:gd name="T18" fmla="*/ 1052 w 1880"/>
              <a:gd name="T19" fmla="*/ 1266 h 1680"/>
              <a:gd name="T20" fmla="*/ 176 w 1880"/>
              <a:gd name="T21" fmla="*/ 1090 h 1680"/>
              <a:gd name="T22" fmla="*/ 49 w 1880"/>
              <a:gd name="T23" fmla="*/ 1217 h 1680"/>
              <a:gd name="T24" fmla="*/ 159 w 1880"/>
              <a:gd name="T25" fmla="*/ 1357 h 1680"/>
              <a:gd name="T26" fmla="*/ 144 w 1880"/>
              <a:gd name="T27" fmla="*/ 1371 h 1680"/>
              <a:gd name="T28" fmla="*/ 122 w 1880"/>
              <a:gd name="T29" fmla="*/ 1367 h 1680"/>
              <a:gd name="T30" fmla="*/ 0 w 1880"/>
              <a:gd name="T31" fmla="*/ 1494 h 1680"/>
              <a:gd name="T32" fmla="*/ 123 w 1880"/>
              <a:gd name="T33" fmla="*/ 1616 h 1680"/>
              <a:gd name="T34" fmla="*/ 249 w 1880"/>
              <a:gd name="T35" fmla="*/ 1493 h 1680"/>
              <a:gd name="T36" fmla="*/ 245 w 1880"/>
              <a:gd name="T37" fmla="*/ 1470 h 1680"/>
              <a:gd name="T38" fmla="*/ 265 w 1880"/>
              <a:gd name="T39" fmla="*/ 1451 h 1680"/>
              <a:gd name="T40" fmla="*/ 1255 w 1880"/>
              <a:gd name="T41" fmla="*/ 1467 h 1680"/>
              <a:gd name="T42" fmla="*/ 1402 w 1880"/>
              <a:gd name="T43" fmla="*/ 1615 h 1680"/>
              <a:gd name="T44" fmla="*/ 1603 w 1880"/>
              <a:gd name="T45" fmla="*/ 1416 h 1680"/>
              <a:gd name="T46" fmla="*/ 1455 w 1880"/>
              <a:gd name="T47" fmla="*/ 1267 h 1680"/>
              <a:gd name="T48" fmla="*/ 803 w 1880"/>
              <a:gd name="T49" fmla="*/ 15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80" h="1680">
                <a:moveTo>
                  <a:pt x="803" y="15"/>
                </a:moveTo>
                <a:cubicBezTo>
                  <a:pt x="1217" y="170"/>
                  <a:pt x="1468" y="665"/>
                  <a:pt x="1253" y="1067"/>
                </a:cubicBezTo>
                <a:cubicBezTo>
                  <a:pt x="728" y="540"/>
                  <a:pt x="728" y="540"/>
                  <a:pt x="728" y="540"/>
                </a:cubicBezTo>
                <a:cubicBezTo>
                  <a:pt x="928" y="339"/>
                  <a:pt x="928" y="339"/>
                  <a:pt x="928" y="339"/>
                </a:cubicBezTo>
                <a:cubicBezTo>
                  <a:pt x="803" y="215"/>
                  <a:pt x="803" y="215"/>
                  <a:pt x="803" y="215"/>
                </a:cubicBezTo>
                <a:cubicBezTo>
                  <a:pt x="733" y="282"/>
                  <a:pt x="623" y="297"/>
                  <a:pt x="549" y="267"/>
                </a:cubicBezTo>
                <a:cubicBezTo>
                  <a:pt x="150" y="666"/>
                  <a:pt x="150" y="666"/>
                  <a:pt x="150" y="666"/>
                </a:cubicBezTo>
                <a:cubicBezTo>
                  <a:pt x="376" y="890"/>
                  <a:pt x="376" y="890"/>
                  <a:pt x="376" y="890"/>
                </a:cubicBezTo>
                <a:cubicBezTo>
                  <a:pt x="527" y="741"/>
                  <a:pt x="527" y="741"/>
                  <a:pt x="527" y="741"/>
                </a:cubicBezTo>
                <a:cubicBezTo>
                  <a:pt x="1052" y="1266"/>
                  <a:pt x="1052" y="1266"/>
                  <a:pt x="1052" y="1266"/>
                </a:cubicBezTo>
                <a:cubicBezTo>
                  <a:pt x="795" y="1407"/>
                  <a:pt x="439" y="1363"/>
                  <a:pt x="176" y="1090"/>
                </a:cubicBezTo>
                <a:cubicBezTo>
                  <a:pt x="49" y="1217"/>
                  <a:pt x="49" y="1217"/>
                  <a:pt x="49" y="1217"/>
                </a:cubicBezTo>
                <a:cubicBezTo>
                  <a:pt x="87" y="1270"/>
                  <a:pt x="119" y="1317"/>
                  <a:pt x="159" y="1357"/>
                </a:cubicBezTo>
                <a:cubicBezTo>
                  <a:pt x="155" y="1362"/>
                  <a:pt x="144" y="1371"/>
                  <a:pt x="144" y="1371"/>
                </a:cubicBezTo>
                <a:cubicBezTo>
                  <a:pt x="137" y="1370"/>
                  <a:pt x="129" y="1367"/>
                  <a:pt x="122" y="1367"/>
                </a:cubicBezTo>
                <a:cubicBezTo>
                  <a:pt x="55" y="1367"/>
                  <a:pt x="0" y="1426"/>
                  <a:pt x="0" y="1494"/>
                </a:cubicBezTo>
                <a:cubicBezTo>
                  <a:pt x="0" y="1561"/>
                  <a:pt x="55" y="1616"/>
                  <a:pt x="123" y="1616"/>
                </a:cubicBezTo>
                <a:cubicBezTo>
                  <a:pt x="191" y="1616"/>
                  <a:pt x="249" y="1561"/>
                  <a:pt x="249" y="1493"/>
                </a:cubicBezTo>
                <a:cubicBezTo>
                  <a:pt x="249" y="1485"/>
                  <a:pt x="247" y="1478"/>
                  <a:pt x="245" y="1470"/>
                </a:cubicBezTo>
                <a:cubicBezTo>
                  <a:pt x="265" y="1451"/>
                  <a:pt x="265" y="1451"/>
                  <a:pt x="265" y="1451"/>
                </a:cubicBezTo>
                <a:cubicBezTo>
                  <a:pt x="567" y="1655"/>
                  <a:pt x="898" y="1680"/>
                  <a:pt x="1255" y="1467"/>
                </a:cubicBezTo>
                <a:cubicBezTo>
                  <a:pt x="1402" y="1615"/>
                  <a:pt x="1402" y="1615"/>
                  <a:pt x="1402" y="1615"/>
                </a:cubicBezTo>
                <a:cubicBezTo>
                  <a:pt x="1603" y="1416"/>
                  <a:pt x="1603" y="1416"/>
                  <a:pt x="1603" y="1416"/>
                </a:cubicBezTo>
                <a:cubicBezTo>
                  <a:pt x="1455" y="1267"/>
                  <a:pt x="1455" y="1267"/>
                  <a:pt x="1455" y="1267"/>
                </a:cubicBezTo>
                <a:cubicBezTo>
                  <a:pt x="1880" y="628"/>
                  <a:pt x="1313" y="0"/>
                  <a:pt x="803" y="15"/>
                </a:cubicBezTo>
                <a:close/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PA-10225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59285" y="187331"/>
            <a:ext cx="7973095" cy="105086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1. </a:t>
            </a:r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提高政治能力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29018" y="1238250"/>
            <a:ext cx="10133012" cy="3322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buBlip>
                <a:blip r:embed="rId2"/>
              </a:buBlip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首先要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把握正确政治方向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,坚持中国共产党领导和我国社会主义制度。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年轻干部必须坚守一条,凡是有利于坚持党的领导和我国社会主义制度的事就坚定不移做,凡是不利于坚持党的领导和我国社会主义制度的事就坚决不做!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29018" y="4560888"/>
            <a:ext cx="10133012" cy="20300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buBlip>
                <a:blip r:embed="rId2"/>
              </a:buBlip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要不断提高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政治敏锐性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和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政治鉴别力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,观察分析形势首先要把握政治因素，特别是要能够透过现象看本质,做到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眼睛亮、见事早、行动快。</a:t>
            </a:r>
            <a:endParaRPr lang="zh-CN" altLang="en-US" sz="2800" b="1" dirty="0">
              <a:solidFill>
                <a:srgbClr val="0F9E98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gallery dir="l"/>
      </p:transition>
    </mc:Choice>
    <mc:Fallback>
      <p:transition spd="slow" advTm="2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6" grpId="0"/>
          <p:bldP spid="6" grpId="1"/>
          <p:bldP spid="7" grpId="0"/>
          <p:bldP spid="7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6" grpId="0"/>
          <p:bldP spid="6" grpId="1"/>
          <p:bldP spid="7" grpId="0"/>
          <p:bldP spid="7" grpId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7"/>
          <p:cNvSpPr/>
          <p:nvPr/>
        </p:nvSpPr>
        <p:spPr>
          <a:xfrm>
            <a:off x="-1" y="329729"/>
            <a:ext cx="12192001" cy="737930"/>
          </a:xfrm>
          <a:custGeom>
            <a:avLst/>
            <a:gdLst>
              <a:gd name="connsiteX0" fmla="*/ 1694069 w 12192001"/>
              <a:gd name="connsiteY0" fmla="*/ 0 h 918367"/>
              <a:gd name="connsiteX1" fmla="*/ 4128656 w 12192001"/>
              <a:gd name="connsiteY1" fmla="*/ 0 h 918367"/>
              <a:gd name="connsiteX2" fmla="*/ 4822166 w 12192001"/>
              <a:gd name="connsiteY2" fmla="*/ 0 h 918367"/>
              <a:gd name="connsiteX3" fmla="*/ 12192001 w 12192001"/>
              <a:gd name="connsiteY3" fmla="*/ 0 h 918367"/>
              <a:gd name="connsiteX4" fmla="*/ 12192001 w 12192001"/>
              <a:gd name="connsiteY4" fmla="*/ 918367 h 918367"/>
              <a:gd name="connsiteX5" fmla="*/ 4822166 w 12192001"/>
              <a:gd name="connsiteY5" fmla="*/ 918367 h 918367"/>
              <a:gd name="connsiteX6" fmla="*/ 4128656 w 12192001"/>
              <a:gd name="connsiteY6" fmla="*/ 918367 h 918367"/>
              <a:gd name="connsiteX7" fmla="*/ 1840604 w 12192001"/>
              <a:gd name="connsiteY7" fmla="*/ 918367 h 918367"/>
              <a:gd name="connsiteX8" fmla="*/ 1694069 w 12192001"/>
              <a:gd name="connsiteY8" fmla="*/ 918367 h 918367"/>
              <a:gd name="connsiteX9" fmla="*/ 0 w 12192001"/>
              <a:gd name="connsiteY9" fmla="*/ 918367 h 918367"/>
              <a:gd name="connsiteX10" fmla="*/ 0 w 12192001"/>
              <a:gd name="connsiteY10" fmla="*/ 821795 h 918367"/>
              <a:gd name="connsiteX11" fmla="*/ 1306848 w 12192001"/>
              <a:gd name="connsiteY11" fmla="*/ 821795 h 918367"/>
              <a:gd name="connsiteX12" fmla="*/ 1358721 w 12192001"/>
              <a:gd name="connsiteY12" fmla="*/ 804252 h 918367"/>
              <a:gd name="connsiteX13" fmla="*/ 1440812 w 12192001"/>
              <a:gd name="connsiteY13" fmla="*/ 702894 h 918367"/>
              <a:gd name="connsiteX14" fmla="*/ 1445903 w 12192001"/>
              <a:gd name="connsiteY14" fmla="*/ 663831 h 918367"/>
              <a:gd name="connsiteX15" fmla="*/ 1444119 w 12192001"/>
              <a:gd name="connsiteY15" fmla="*/ 651223 h 918367"/>
              <a:gd name="connsiteX16" fmla="*/ 1444119 w 12192001"/>
              <a:gd name="connsiteY16" fmla="*/ 583754 h 918367"/>
              <a:gd name="connsiteX17" fmla="*/ 1444119 w 12192001"/>
              <a:gd name="connsiteY17" fmla="*/ 267144 h 918367"/>
              <a:gd name="connsiteX18" fmla="*/ 1694069 w 12192001"/>
              <a:gd name="connsiteY18" fmla="*/ 0 h 918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1" h="918367">
                <a:moveTo>
                  <a:pt x="1694069" y="0"/>
                </a:moveTo>
                <a:lnTo>
                  <a:pt x="4128656" y="0"/>
                </a:lnTo>
                <a:lnTo>
                  <a:pt x="4822166" y="0"/>
                </a:lnTo>
                <a:lnTo>
                  <a:pt x="12192001" y="0"/>
                </a:lnTo>
                <a:lnTo>
                  <a:pt x="12192001" y="918367"/>
                </a:lnTo>
                <a:lnTo>
                  <a:pt x="4822166" y="918367"/>
                </a:lnTo>
                <a:lnTo>
                  <a:pt x="4128656" y="918367"/>
                </a:lnTo>
                <a:lnTo>
                  <a:pt x="1840604" y="918367"/>
                </a:lnTo>
                <a:lnTo>
                  <a:pt x="1694069" y="918367"/>
                </a:lnTo>
                <a:lnTo>
                  <a:pt x="0" y="918367"/>
                </a:lnTo>
                <a:lnTo>
                  <a:pt x="0" y="821795"/>
                </a:lnTo>
                <a:lnTo>
                  <a:pt x="1306848" y="821795"/>
                </a:lnTo>
                <a:lnTo>
                  <a:pt x="1358721" y="804252"/>
                </a:lnTo>
                <a:cubicBezTo>
                  <a:pt x="1409553" y="779357"/>
                  <a:pt x="1431748" y="742608"/>
                  <a:pt x="1440812" y="702894"/>
                </a:cubicBezTo>
                <a:lnTo>
                  <a:pt x="1445903" y="663831"/>
                </a:lnTo>
                <a:lnTo>
                  <a:pt x="1444119" y="651223"/>
                </a:lnTo>
                <a:lnTo>
                  <a:pt x="1444119" y="583754"/>
                </a:lnTo>
                <a:lnTo>
                  <a:pt x="1444119" y="267144"/>
                </a:lnTo>
                <a:cubicBezTo>
                  <a:pt x="1444119" y="119604"/>
                  <a:pt x="1556025" y="0"/>
                  <a:pt x="1694069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Freeform 29"/>
          <p:cNvSpPr/>
          <p:nvPr/>
        </p:nvSpPr>
        <p:spPr bwMode="auto">
          <a:xfrm>
            <a:off x="437102" y="225083"/>
            <a:ext cx="685800" cy="609600"/>
          </a:xfrm>
          <a:custGeom>
            <a:avLst/>
            <a:gdLst>
              <a:gd name="T0" fmla="*/ 803 w 1880"/>
              <a:gd name="T1" fmla="*/ 15 h 1680"/>
              <a:gd name="T2" fmla="*/ 1253 w 1880"/>
              <a:gd name="T3" fmla="*/ 1067 h 1680"/>
              <a:gd name="T4" fmla="*/ 728 w 1880"/>
              <a:gd name="T5" fmla="*/ 540 h 1680"/>
              <a:gd name="T6" fmla="*/ 928 w 1880"/>
              <a:gd name="T7" fmla="*/ 339 h 1680"/>
              <a:gd name="T8" fmla="*/ 803 w 1880"/>
              <a:gd name="T9" fmla="*/ 215 h 1680"/>
              <a:gd name="T10" fmla="*/ 549 w 1880"/>
              <a:gd name="T11" fmla="*/ 267 h 1680"/>
              <a:gd name="T12" fmla="*/ 150 w 1880"/>
              <a:gd name="T13" fmla="*/ 666 h 1680"/>
              <a:gd name="T14" fmla="*/ 376 w 1880"/>
              <a:gd name="T15" fmla="*/ 890 h 1680"/>
              <a:gd name="T16" fmla="*/ 527 w 1880"/>
              <a:gd name="T17" fmla="*/ 741 h 1680"/>
              <a:gd name="T18" fmla="*/ 1052 w 1880"/>
              <a:gd name="T19" fmla="*/ 1266 h 1680"/>
              <a:gd name="T20" fmla="*/ 176 w 1880"/>
              <a:gd name="T21" fmla="*/ 1090 h 1680"/>
              <a:gd name="T22" fmla="*/ 49 w 1880"/>
              <a:gd name="T23" fmla="*/ 1217 h 1680"/>
              <a:gd name="T24" fmla="*/ 159 w 1880"/>
              <a:gd name="T25" fmla="*/ 1357 h 1680"/>
              <a:gd name="T26" fmla="*/ 144 w 1880"/>
              <a:gd name="T27" fmla="*/ 1371 h 1680"/>
              <a:gd name="T28" fmla="*/ 122 w 1880"/>
              <a:gd name="T29" fmla="*/ 1367 h 1680"/>
              <a:gd name="T30" fmla="*/ 0 w 1880"/>
              <a:gd name="T31" fmla="*/ 1494 h 1680"/>
              <a:gd name="T32" fmla="*/ 123 w 1880"/>
              <a:gd name="T33" fmla="*/ 1616 h 1680"/>
              <a:gd name="T34" fmla="*/ 249 w 1880"/>
              <a:gd name="T35" fmla="*/ 1493 h 1680"/>
              <a:gd name="T36" fmla="*/ 245 w 1880"/>
              <a:gd name="T37" fmla="*/ 1470 h 1680"/>
              <a:gd name="T38" fmla="*/ 265 w 1880"/>
              <a:gd name="T39" fmla="*/ 1451 h 1680"/>
              <a:gd name="T40" fmla="*/ 1255 w 1880"/>
              <a:gd name="T41" fmla="*/ 1467 h 1680"/>
              <a:gd name="T42" fmla="*/ 1402 w 1880"/>
              <a:gd name="T43" fmla="*/ 1615 h 1680"/>
              <a:gd name="T44" fmla="*/ 1603 w 1880"/>
              <a:gd name="T45" fmla="*/ 1416 h 1680"/>
              <a:gd name="T46" fmla="*/ 1455 w 1880"/>
              <a:gd name="T47" fmla="*/ 1267 h 1680"/>
              <a:gd name="T48" fmla="*/ 803 w 1880"/>
              <a:gd name="T49" fmla="*/ 15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80" h="1680">
                <a:moveTo>
                  <a:pt x="803" y="15"/>
                </a:moveTo>
                <a:cubicBezTo>
                  <a:pt x="1217" y="170"/>
                  <a:pt x="1468" y="665"/>
                  <a:pt x="1253" y="1067"/>
                </a:cubicBezTo>
                <a:cubicBezTo>
                  <a:pt x="728" y="540"/>
                  <a:pt x="728" y="540"/>
                  <a:pt x="728" y="540"/>
                </a:cubicBezTo>
                <a:cubicBezTo>
                  <a:pt x="928" y="339"/>
                  <a:pt x="928" y="339"/>
                  <a:pt x="928" y="339"/>
                </a:cubicBezTo>
                <a:cubicBezTo>
                  <a:pt x="803" y="215"/>
                  <a:pt x="803" y="215"/>
                  <a:pt x="803" y="215"/>
                </a:cubicBezTo>
                <a:cubicBezTo>
                  <a:pt x="733" y="282"/>
                  <a:pt x="623" y="297"/>
                  <a:pt x="549" y="267"/>
                </a:cubicBezTo>
                <a:cubicBezTo>
                  <a:pt x="150" y="666"/>
                  <a:pt x="150" y="666"/>
                  <a:pt x="150" y="666"/>
                </a:cubicBezTo>
                <a:cubicBezTo>
                  <a:pt x="376" y="890"/>
                  <a:pt x="376" y="890"/>
                  <a:pt x="376" y="890"/>
                </a:cubicBezTo>
                <a:cubicBezTo>
                  <a:pt x="527" y="741"/>
                  <a:pt x="527" y="741"/>
                  <a:pt x="527" y="741"/>
                </a:cubicBezTo>
                <a:cubicBezTo>
                  <a:pt x="1052" y="1266"/>
                  <a:pt x="1052" y="1266"/>
                  <a:pt x="1052" y="1266"/>
                </a:cubicBezTo>
                <a:cubicBezTo>
                  <a:pt x="795" y="1407"/>
                  <a:pt x="439" y="1363"/>
                  <a:pt x="176" y="1090"/>
                </a:cubicBezTo>
                <a:cubicBezTo>
                  <a:pt x="49" y="1217"/>
                  <a:pt x="49" y="1217"/>
                  <a:pt x="49" y="1217"/>
                </a:cubicBezTo>
                <a:cubicBezTo>
                  <a:pt x="87" y="1270"/>
                  <a:pt x="119" y="1317"/>
                  <a:pt x="159" y="1357"/>
                </a:cubicBezTo>
                <a:cubicBezTo>
                  <a:pt x="155" y="1362"/>
                  <a:pt x="144" y="1371"/>
                  <a:pt x="144" y="1371"/>
                </a:cubicBezTo>
                <a:cubicBezTo>
                  <a:pt x="137" y="1370"/>
                  <a:pt x="129" y="1367"/>
                  <a:pt x="122" y="1367"/>
                </a:cubicBezTo>
                <a:cubicBezTo>
                  <a:pt x="55" y="1367"/>
                  <a:pt x="0" y="1426"/>
                  <a:pt x="0" y="1494"/>
                </a:cubicBezTo>
                <a:cubicBezTo>
                  <a:pt x="0" y="1561"/>
                  <a:pt x="55" y="1616"/>
                  <a:pt x="123" y="1616"/>
                </a:cubicBezTo>
                <a:cubicBezTo>
                  <a:pt x="191" y="1616"/>
                  <a:pt x="249" y="1561"/>
                  <a:pt x="249" y="1493"/>
                </a:cubicBezTo>
                <a:cubicBezTo>
                  <a:pt x="249" y="1485"/>
                  <a:pt x="247" y="1478"/>
                  <a:pt x="245" y="1470"/>
                </a:cubicBezTo>
                <a:cubicBezTo>
                  <a:pt x="265" y="1451"/>
                  <a:pt x="265" y="1451"/>
                  <a:pt x="265" y="1451"/>
                </a:cubicBezTo>
                <a:cubicBezTo>
                  <a:pt x="567" y="1655"/>
                  <a:pt x="898" y="1680"/>
                  <a:pt x="1255" y="1467"/>
                </a:cubicBezTo>
                <a:cubicBezTo>
                  <a:pt x="1402" y="1615"/>
                  <a:pt x="1402" y="1615"/>
                  <a:pt x="1402" y="1615"/>
                </a:cubicBezTo>
                <a:cubicBezTo>
                  <a:pt x="1603" y="1416"/>
                  <a:pt x="1603" y="1416"/>
                  <a:pt x="1603" y="1416"/>
                </a:cubicBezTo>
                <a:cubicBezTo>
                  <a:pt x="1455" y="1267"/>
                  <a:pt x="1455" y="1267"/>
                  <a:pt x="1455" y="1267"/>
                </a:cubicBezTo>
                <a:cubicBezTo>
                  <a:pt x="1880" y="628"/>
                  <a:pt x="1313" y="0"/>
                  <a:pt x="803" y="15"/>
                </a:cubicBezTo>
                <a:close/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PA-10225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59285" y="187331"/>
            <a:ext cx="7973095" cy="105086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1. </a:t>
            </a:r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提高政治能力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19175" y="1414780"/>
            <a:ext cx="10075863" cy="20304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buBlip>
                <a:blip r:embed="rId2"/>
              </a:buBlip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提高政治能力必须对党的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政治纪律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和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政治规矩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怀有敬畏之心。要自觉加强政治历练,增强政治自制力，始终做政治上的“明白人”、“老实人”。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19175" y="3622358"/>
            <a:ext cx="10075863" cy="2676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buBlip>
                <a:blip r:embed="rId2"/>
              </a:buBlip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要注重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提高马克思主义理论水平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,学深悟透，融会贯通,掌握辩证唯物主义和历史唯物主义，掌握贯穿其中的马克思主义立场观点方法，掌握中国化的马克思主义,做马克思主义的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坚定信仰者、忠实实践者。</a:t>
            </a:r>
            <a:endParaRPr lang="zh-CN" altLang="en-US" sz="28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gallery dir="l"/>
      </p:transition>
    </mc:Choice>
    <mc:Fallback>
      <p:transition spd="slow" advTm="2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bldLvl="0" animBg="1"/>
          <p:bldP spid="4" grpId="0"/>
          <p:bldP spid="4" grpId="1"/>
          <p:bldP spid="5" grpId="0"/>
          <p:bldP spid="5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bldLvl="0" animBg="1"/>
          <p:bldP spid="4" grpId="0"/>
          <p:bldP spid="4" grpId="1"/>
          <p:bldP spid="5" grpId="0"/>
          <p:bldP spid="5" grpId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7"/>
          <p:cNvSpPr/>
          <p:nvPr/>
        </p:nvSpPr>
        <p:spPr>
          <a:xfrm>
            <a:off x="-1" y="329729"/>
            <a:ext cx="12192001" cy="737930"/>
          </a:xfrm>
          <a:custGeom>
            <a:avLst/>
            <a:gdLst>
              <a:gd name="connsiteX0" fmla="*/ 1694069 w 12192001"/>
              <a:gd name="connsiteY0" fmla="*/ 0 h 918367"/>
              <a:gd name="connsiteX1" fmla="*/ 4128656 w 12192001"/>
              <a:gd name="connsiteY1" fmla="*/ 0 h 918367"/>
              <a:gd name="connsiteX2" fmla="*/ 4822166 w 12192001"/>
              <a:gd name="connsiteY2" fmla="*/ 0 h 918367"/>
              <a:gd name="connsiteX3" fmla="*/ 12192001 w 12192001"/>
              <a:gd name="connsiteY3" fmla="*/ 0 h 918367"/>
              <a:gd name="connsiteX4" fmla="*/ 12192001 w 12192001"/>
              <a:gd name="connsiteY4" fmla="*/ 918367 h 918367"/>
              <a:gd name="connsiteX5" fmla="*/ 4822166 w 12192001"/>
              <a:gd name="connsiteY5" fmla="*/ 918367 h 918367"/>
              <a:gd name="connsiteX6" fmla="*/ 4128656 w 12192001"/>
              <a:gd name="connsiteY6" fmla="*/ 918367 h 918367"/>
              <a:gd name="connsiteX7" fmla="*/ 1840604 w 12192001"/>
              <a:gd name="connsiteY7" fmla="*/ 918367 h 918367"/>
              <a:gd name="connsiteX8" fmla="*/ 1694069 w 12192001"/>
              <a:gd name="connsiteY8" fmla="*/ 918367 h 918367"/>
              <a:gd name="connsiteX9" fmla="*/ 0 w 12192001"/>
              <a:gd name="connsiteY9" fmla="*/ 918367 h 918367"/>
              <a:gd name="connsiteX10" fmla="*/ 0 w 12192001"/>
              <a:gd name="connsiteY10" fmla="*/ 821795 h 918367"/>
              <a:gd name="connsiteX11" fmla="*/ 1306848 w 12192001"/>
              <a:gd name="connsiteY11" fmla="*/ 821795 h 918367"/>
              <a:gd name="connsiteX12" fmla="*/ 1358721 w 12192001"/>
              <a:gd name="connsiteY12" fmla="*/ 804252 h 918367"/>
              <a:gd name="connsiteX13" fmla="*/ 1440812 w 12192001"/>
              <a:gd name="connsiteY13" fmla="*/ 702894 h 918367"/>
              <a:gd name="connsiteX14" fmla="*/ 1445903 w 12192001"/>
              <a:gd name="connsiteY14" fmla="*/ 663831 h 918367"/>
              <a:gd name="connsiteX15" fmla="*/ 1444119 w 12192001"/>
              <a:gd name="connsiteY15" fmla="*/ 651223 h 918367"/>
              <a:gd name="connsiteX16" fmla="*/ 1444119 w 12192001"/>
              <a:gd name="connsiteY16" fmla="*/ 583754 h 918367"/>
              <a:gd name="connsiteX17" fmla="*/ 1444119 w 12192001"/>
              <a:gd name="connsiteY17" fmla="*/ 267144 h 918367"/>
              <a:gd name="connsiteX18" fmla="*/ 1694069 w 12192001"/>
              <a:gd name="connsiteY18" fmla="*/ 0 h 918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1" h="918367">
                <a:moveTo>
                  <a:pt x="1694069" y="0"/>
                </a:moveTo>
                <a:lnTo>
                  <a:pt x="4128656" y="0"/>
                </a:lnTo>
                <a:lnTo>
                  <a:pt x="4822166" y="0"/>
                </a:lnTo>
                <a:lnTo>
                  <a:pt x="12192001" y="0"/>
                </a:lnTo>
                <a:lnTo>
                  <a:pt x="12192001" y="918367"/>
                </a:lnTo>
                <a:lnTo>
                  <a:pt x="4822166" y="918367"/>
                </a:lnTo>
                <a:lnTo>
                  <a:pt x="4128656" y="918367"/>
                </a:lnTo>
                <a:lnTo>
                  <a:pt x="1840604" y="918367"/>
                </a:lnTo>
                <a:lnTo>
                  <a:pt x="1694069" y="918367"/>
                </a:lnTo>
                <a:lnTo>
                  <a:pt x="0" y="918367"/>
                </a:lnTo>
                <a:lnTo>
                  <a:pt x="0" y="821795"/>
                </a:lnTo>
                <a:lnTo>
                  <a:pt x="1306848" y="821795"/>
                </a:lnTo>
                <a:lnTo>
                  <a:pt x="1358721" y="804252"/>
                </a:lnTo>
                <a:cubicBezTo>
                  <a:pt x="1409553" y="779357"/>
                  <a:pt x="1431748" y="742608"/>
                  <a:pt x="1440812" y="702894"/>
                </a:cubicBezTo>
                <a:lnTo>
                  <a:pt x="1445903" y="663831"/>
                </a:lnTo>
                <a:lnTo>
                  <a:pt x="1444119" y="651223"/>
                </a:lnTo>
                <a:lnTo>
                  <a:pt x="1444119" y="583754"/>
                </a:lnTo>
                <a:lnTo>
                  <a:pt x="1444119" y="267144"/>
                </a:lnTo>
                <a:cubicBezTo>
                  <a:pt x="1444119" y="119604"/>
                  <a:pt x="1556025" y="0"/>
                  <a:pt x="1694069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Freeform 29"/>
          <p:cNvSpPr/>
          <p:nvPr/>
        </p:nvSpPr>
        <p:spPr bwMode="auto">
          <a:xfrm>
            <a:off x="437102" y="225083"/>
            <a:ext cx="685800" cy="609600"/>
          </a:xfrm>
          <a:custGeom>
            <a:avLst/>
            <a:gdLst>
              <a:gd name="T0" fmla="*/ 803 w 1880"/>
              <a:gd name="T1" fmla="*/ 15 h 1680"/>
              <a:gd name="T2" fmla="*/ 1253 w 1880"/>
              <a:gd name="T3" fmla="*/ 1067 h 1680"/>
              <a:gd name="T4" fmla="*/ 728 w 1880"/>
              <a:gd name="T5" fmla="*/ 540 h 1680"/>
              <a:gd name="T6" fmla="*/ 928 w 1880"/>
              <a:gd name="T7" fmla="*/ 339 h 1680"/>
              <a:gd name="T8" fmla="*/ 803 w 1880"/>
              <a:gd name="T9" fmla="*/ 215 h 1680"/>
              <a:gd name="T10" fmla="*/ 549 w 1880"/>
              <a:gd name="T11" fmla="*/ 267 h 1680"/>
              <a:gd name="T12" fmla="*/ 150 w 1880"/>
              <a:gd name="T13" fmla="*/ 666 h 1680"/>
              <a:gd name="T14" fmla="*/ 376 w 1880"/>
              <a:gd name="T15" fmla="*/ 890 h 1680"/>
              <a:gd name="T16" fmla="*/ 527 w 1880"/>
              <a:gd name="T17" fmla="*/ 741 h 1680"/>
              <a:gd name="T18" fmla="*/ 1052 w 1880"/>
              <a:gd name="T19" fmla="*/ 1266 h 1680"/>
              <a:gd name="T20" fmla="*/ 176 w 1880"/>
              <a:gd name="T21" fmla="*/ 1090 h 1680"/>
              <a:gd name="T22" fmla="*/ 49 w 1880"/>
              <a:gd name="T23" fmla="*/ 1217 h 1680"/>
              <a:gd name="T24" fmla="*/ 159 w 1880"/>
              <a:gd name="T25" fmla="*/ 1357 h 1680"/>
              <a:gd name="T26" fmla="*/ 144 w 1880"/>
              <a:gd name="T27" fmla="*/ 1371 h 1680"/>
              <a:gd name="T28" fmla="*/ 122 w 1880"/>
              <a:gd name="T29" fmla="*/ 1367 h 1680"/>
              <a:gd name="T30" fmla="*/ 0 w 1880"/>
              <a:gd name="T31" fmla="*/ 1494 h 1680"/>
              <a:gd name="T32" fmla="*/ 123 w 1880"/>
              <a:gd name="T33" fmla="*/ 1616 h 1680"/>
              <a:gd name="T34" fmla="*/ 249 w 1880"/>
              <a:gd name="T35" fmla="*/ 1493 h 1680"/>
              <a:gd name="T36" fmla="*/ 245 w 1880"/>
              <a:gd name="T37" fmla="*/ 1470 h 1680"/>
              <a:gd name="T38" fmla="*/ 265 w 1880"/>
              <a:gd name="T39" fmla="*/ 1451 h 1680"/>
              <a:gd name="T40" fmla="*/ 1255 w 1880"/>
              <a:gd name="T41" fmla="*/ 1467 h 1680"/>
              <a:gd name="T42" fmla="*/ 1402 w 1880"/>
              <a:gd name="T43" fmla="*/ 1615 h 1680"/>
              <a:gd name="T44" fmla="*/ 1603 w 1880"/>
              <a:gd name="T45" fmla="*/ 1416 h 1680"/>
              <a:gd name="T46" fmla="*/ 1455 w 1880"/>
              <a:gd name="T47" fmla="*/ 1267 h 1680"/>
              <a:gd name="T48" fmla="*/ 803 w 1880"/>
              <a:gd name="T49" fmla="*/ 15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80" h="1680">
                <a:moveTo>
                  <a:pt x="803" y="15"/>
                </a:moveTo>
                <a:cubicBezTo>
                  <a:pt x="1217" y="170"/>
                  <a:pt x="1468" y="665"/>
                  <a:pt x="1253" y="1067"/>
                </a:cubicBezTo>
                <a:cubicBezTo>
                  <a:pt x="728" y="540"/>
                  <a:pt x="728" y="540"/>
                  <a:pt x="728" y="540"/>
                </a:cubicBezTo>
                <a:cubicBezTo>
                  <a:pt x="928" y="339"/>
                  <a:pt x="928" y="339"/>
                  <a:pt x="928" y="339"/>
                </a:cubicBezTo>
                <a:cubicBezTo>
                  <a:pt x="803" y="215"/>
                  <a:pt x="803" y="215"/>
                  <a:pt x="803" y="215"/>
                </a:cubicBezTo>
                <a:cubicBezTo>
                  <a:pt x="733" y="282"/>
                  <a:pt x="623" y="297"/>
                  <a:pt x="549" y="267"/>
                </a:cubicBezTo>
                <a:cubicBezTo>
                  <a:pt x="150" y="666"/>
                  <a:pt x="150" y="666"/>
                  <a:pt x="150" y="666"/>
                </a:cubicBezTo>
                <a:cubicBezTo>
                  <a:pt x="376" y="890"/>
                  <a:pt x="376" y="890"/>
                  <a:pt x="376" y="890"/>
                </a:cubicBezTo>
                <a:cubicBezTo>
                  <a:pt x="527" y="741"/>
                  <a:pt x="527" y="741"/>
                  <a:pt x="527" y="741"/>
                </a:cubicBezTo>
                <a:cubicBezTo>
                  <a:pt x="1052" y="1266"/>
                  <a:pt x="1052" y="1266"/>
                  <a:pt x="1052" y="1266"/>
                </a:cubicBezTo>
                <a:cubicBezTo>
                  <a:pt x="795" y="1407"/>
                  <a:pt x="439" y="1363"/>
                  <a:pt x="176" y="1090"/>
                </a:cubicBezTo>
                <a:cubicBezTo>
                  <a:pt x="49" y="1217"/>
                  <a:pt x="49" y="1217"/>
                  <a:pt x="49" y="1217"/>
                </a:cubicBezTo>
                <a:cubicBezTo>
                  <a:pt x="87" y="1270"/>
                  <a:pt x="119" y="1317"/>
                  <a:pt x="159" y="1357"/>
                </a:cubicBezTo>
                <a:cubicBezTo>
                  <a:pt x="155" y="1362"/>
                  <a:pt x="144" y="1371"/>
                  <a:pt x="144" y="1371"/>
                </a:cubicBezTo>
                <a:cubicBezTo>
                  <a:pt x="137" y="1370"/>
                  <a:pt x="129" y="1367"/>
                  <a:pt x="122" y="1367"/>
                </a:cubicBezTo>
                <a:cubicBezTo>
                  <a:pt x="55" y="1367"/>
                  <a:pt x="0" y="1426"/>
                  <a:pt x="0" y="1494"/>
                </a:cubicBezTo>
                <a:cubicBezTo>
                  <a:pt x="0" y="1561"/>
                  <a:pt x="55" y="1616"/>
                  <a:pt x="123" y="1616"/>
                </a:cubicBezTo>
                <a:cubicBezTo>
                  <a:pt x="191" y="1616"/>
                  <a:pt x="249" y="1561"/>
                  <a:pt x="249" y="1493"/>
                </a:cubicBezTo>
                <a:cubicBezTo>
                  <a:pt x="249" y="1485"/>
                  <a:pt x="247" y="1478"/>
                  <a:pt x="245" y="1470"/>
                </a:cubicBezTo>
                <a:cubicBezTo>
                  <a:pt x="265" y="1451"/>
                  <a:pt x="265" y="1451"/>
                  <a:pt x="265" y="1451"/>
                </a:cubicBezTo>
                <a:cubicBezTo>
                  <a:pt x="567" y="1655"/>
                  <a:pt x="898" y="1680"/>
                  <a:pt x="1255" y="1467"/>
                </a:cubicBezTo>
                <a:cubicBezTo>
                  <a:pt x="1402" y="1615"/>
                  <a:pt x="1402" y="1615"/>
                  <a:pt x="1402" y="1615"/>
                </a:cubicBezTo>
                <a:cubicBezTo>
                  <a:pt x="1603" y="1416"/>
                  <a:pt x="1603" y="1416"/>
                  <a:pt x="1603" y="1416"/>
                </a:cubicBezTo>
                <a:cubicBezTo>
                  <a:pt x="1455" y="1267"/>
                  <a:pt x="1455" y="1267"/>
                  <a:pt x="1455" y="1267"/>
                </a:cubicBezTo>
                <a:cubicBezTo>
                  <a:pt x="1880" y="628"/>
                  <a:pt x="1313" y="0"/>
                  <a:pt x="803" y="15"/>
                </a:cubicBezTo>
                <a:close/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PA-10225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59285" y="187331"/>
            <a:ext cx="7973095" cy="105086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2. </a:t>
            </a:r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提高调查研究能力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60095" y="1238250"/>
            <a:ext cx="1118108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50000"/>
              </a:lnSpc>
              <a:buBlip>
                <a:blip r:embed="rId2"/>
              </a:buBlip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要坚持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到群众中去、到实践中去,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倾听基层干部群众所想所急所盼,了解和掌握真实情况，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不能走马观花、蜻蜓点水,一得自矜、以偏概全。</a:t>
            </a:r>
            <a:endParaRPr lang="zh-CN" altLang="en-US" sz="28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60095" y="2931160"/>
            <a:ext cx="11313795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50000"/>
              </a:lnSpc>
              <a:buBlip>
                <a:blip r:embed="rId2"/>
              </a:buBlip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对调研得来的大量材料和情况,要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认真研究分析,由此及彼、由表及里。</a:t>
            </a:r>
            <a:endParaRPr lang="zh-CN" altLang="en-US" sz="28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60095" y="3977640"/>
            <a:ext cx="11181715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50000"/>
              </a:lnSpc>
              <a:buBlip>
                <a:blip r:embed="rId2"/>
              </a:buBlip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对经过充分研究、比较成熟的调研成果,要及时上升为决策部署,转化为具体措施;对尚未研究透彻的调研成果,要更深入地听取意见,完善后再付诸实施;对已经形成举措、落实落地的,要及时跟踪评估,视情况调整优化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gallery dir="l"/>
      </p:transition>
    </mc:Choice>
    <mc:Fallback>
      <p:transition spd="slow" advTm="2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bldLvl="0" animBg="1"/>
          <p:bldP spid="5" grpId="0"/>
          <p:bldP spid="5" grpId="1"/>
          <p:bldP spid="6" grpId="0"/>
          <p:bldP spid="6" grpId="1"/>
          <p:bldP spid="7" grpId="0"/>
          <p:bldP spid="7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bldLvl="0" animBg="1"/>
          <p:bldP spid="5" grpId="0"/>
          <p:bldP spid="5" grpId="1"/>
          <p:bldP spid="6" grpId="0"/>
          <p:bldP spid="6" grpId="1"/>
          <p:bldP spid="7" grpId="0"/>
          <p:bldP spid="7" grpId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7"/>
          <p:cNvSpPr/>
          <p:nvPr/>
        </p:nvSpPr>
        <p:spPr>
          <a:xfrm>
            <a:off x="-1" y="329729"/>
            <a:ext cx="12192001" cy="737930"/>
          </a:xfrm>
          <a:custGeom>
            <a:avLst/>
            <a:gdLst>
              <a:gd name="connsiteX0" fmla="*/ 1694069 w 12192001"/>
              <a:gd name="connsiteY0" fmla="*/ 0 h 918367"/>
              <a:gd name="connsiteX1" fmla="*/ 4128656 w 12192001"/>
              <a:gd name="connsiteY1" fmla="*/ 0 h 918367"/>
              <a:gd name="connsiteX2" fmla="*/ 4822166 w 12192001"/>
              <a:gd name="connsiteY2" fmla="*/ 0 h 918367"/>
              <a:gd name="connsiteX3" fmla="*/ 12192001 w 12192001"/>
              <a:gd name="connsiteY3" fmla="*/ 0 h 918367"/>
              <a:gd name="connsiteX4" fmla="*/ 12192001 w 12192001"/>
              <a:gd name="connsiteY4" fmla="*/ 918367 h 918367"/>
              <a:gd name="connsiteX5" fmla="*/ 4822166 w 12192001"/>
              <a:gd name="connsiteY5" fmla="*/ 918367 h 918367"/>
              <a:gd name="connsiteX6" fmla="*/ 4128656 w 12192001"/>
              <a:gd name="connsiteY6" fmla="*/ 918367 h 918367"/>
              <a:gd name="connsiteX7" fmla="*/ 1840604 w 12192001"/>
              <a:gd name="connsiteY7" fmla="*/ 918367 h 918367"/>
              <a:gd name="connsiteX8" fmla="*/ 1694069 w 12192001"/>
              <a:gd name="connsiteY8" fmla="*/ 918367 h 918367"/>
              <a:gd name="connsiteX9" fmla="*/ 0 w 12192001"/>
              <a:gd name="connsiteY9" fmla="*/ 918367 h 918367"/>
              <a:gd name="connsiteX10" fmla="*/ 0 w 12192001"/>
              <a:gd name="connsiteY10" fmla="*/ 821795 h 918367"/>
              <a:gd name="connsiteX11" fmla="*/ 1306848 w 12192001"/>
              <a:gd name="connsiteY11" fmla="*/ 821795 h 918367"/>
              <a:gd name="connsiteX12" fmla="*/ 1358721 w 12192001"/>
              <a:gd name="connsiteY12" fmla="*/ 804252 h 918367"/>
              <a:gd name="connsiteX13" fmla="*/ 1440812 w 12192001"/>
              <a:gd name="connsiteY13" fmla="*/ 702894 h 918367"/>
              <a:gd name="connsiteX14" fmla="*/ 1445903 w 12192001"/>
              <a:gd name="connsiteY14" fmla="*/ 663831 h 918367"/>
              <a:gd name="connsiteX15" fmla="*/ 1444119 w 12192001"/>
              <a:gd name="connsiteY15" fmla="*/ 651223 h 918367"/>
              <a:gd name="connsiteX16" fmla="*/ 1444119 w 12192001"/>
              <a:gd name="connsiteY16" fmla="*/ 583754 h 918367"/>
              <a:gd name="connsiteX17" fmla="*/ 1444119 w 12192001"/>
              <a:gd name="connsiteY17" fmla="*/ 267144 h 918367"/>
              <a:gd name="connsiteX18" fmla="*/ 1694069 w 12192001"/>
              <a:gd name="connsiteY18" fmla="*/ 0 h 918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1" h="918367">
                <a:moveTo>
                  <a:pt x="1694069" y="0"/>
                </a:moveTo>
                <a:lnTo>
                  <a:pt x="4128656" y="0"/>
                </a:lnTo>
                <a:lnTo>
                  <a:pt x="4822166" y="0"/>
                </a:lnTo>
                <a:lnTo>
                  <a:pt x="12192001" y="0"/>
                </a:lnTo>
                <a:lnTo>
                  <a:pt x="12192001" y="918367"/>
                </a:lnTo>
                <a:lnTo>
                  <a:pt x="4822166" y="918367"/>
                </a:lnTo>
                <a:lnTo>
                  <a:pt x="4128656" y="918367"/>
                </a:lnTo>
                <a:lnTo>
                  <a:pt x="1840604" y="918367"/>
                </a:lnTo>
                <a:lnTo>
                  <a:pt x="1694069" y="918367"/>
                </a:lnTo>
                <a:lnTo>
                  <a:pt x="0" y="918367"/>
                </a:lnTo>
                <a:lnTo>
                  <a:pt x="0" y="821795"/>
                </a:lnTo>
                <a:lnTo>
                  <a:pt x="1306848" y="821795"/>
                </a:lnTo>
                <a:lnTo>
                  <a:pt x="1358721" y="804252"/>
                </a:lnTo>
                <a:cubicBezTo>
                  <a:pt x="1409553" y="779357"/>
                  <a:pt x="1431748" y="742608"/>
                  <a:pt x="1440812" y="702894"/>
                </a:cubicBezTo>
                <a:lnTo>
                  <a:pt x="1445903" y="663831"/>
                </a:lnTo>
                <a:lnTo>
                  <a:pt x="1444119" y="651223"/>
                </a:lnTo>
                <a:lnTo>
                  <a:pt x="1444119" y="583754"/>
                </a:lnTo>
                <a:lnTo>
                  <a:pt x="1444119" y="267144"/>
                </a:lnTo>
                <a:cubicBezTo>
                  <a:pt x="1444119" y="119604"/>
                  <a:pt x="1556025" y="0"/>
                  <a:pt x="1694069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Freeform 29"/>
          <p:cNvSpPr/>
          <p:nvPr/>
        </p:nvSpPr>
        <p:spPr bwMode="auto">
          <a:xfrm>
            <a:off x="437102" y="225083"/>
            <a:ext cx="685800" cy="609600"/>
          </a:xfrm>
          <a:custGeom>
            <a:avLst/>
            <a:gdLst>
              <a:gd name="T0" fmla="*/ 803 w 1880"/>
              <a:gd name="T1" fmla="*/ 15 h 1680"/>
              <a:gd name="T2" fmla="*/ 1253 w 1880"/>
              <a:gd name="T3" fmla="*/ 1067 h 1680"/>
              <a:gd name="T4" fmla="*/ 728 w 1880"/>
              <a:gd name="T5" fmla="*/ 540 h 1680"/>
              <a:gd name="T6" fmla="*/ 928 w 1880"/>
              <a:gd name="T7" fmla="*/ 339 h 1680"/>
              <a:gd name="T8" fmla="*/ 803 w 1880"/>
              <a:gd name="T9" fmla="*/ 215 h 1680"/>
              <a:gd name="T10" fmla="*/ 549 w 1880"/>
              <a:gd name="T11" fmla="*/ 267 h 1680"/>
              <a:gd name="T12" fmla="*/ 150 w 1880"/>
              <a:gd name="T13" fmla="*/ 666 h 1680"/>
              <a:gd name="T14" fmla="*/ 376 w 1880"/>
              <a:gd name="T15" fmla="*/ 890 h 1680"/>
              <a:gd name="T16" fmla="*/ 527 w 1880"/>
              <a:gd name="T17" fmla="*/ 741 h 1680"/>
              <a:gd name="T18" fmla="*/ 1052 w 1880"/>
              <a:gd name="T19" fmla="*/ 1266 h 1680"/>
              <a:gd name="T20" fmla="*/ 176 w 1880"/>
              <a:gd name="T21" fmla="*/ 1090 h 1680"/>
              <a:gd name="T22" fmla="*/ 49 w 1880"/>
              <a:gd name="T23" fmla="*/ 1217 h 1680"/>
              <a:gd name="T24" fmla="*/ 159 w 1880"/>
              <a:gd name="T25" fmla="*/ 1357 h 1680"/>
              <a:gd name="T26" fmla="*/ 144 w 1880"/>
              <a:gd name="T27" fmla="*/ 1371 h 1680"/>
              <a:gd name="T28" fmla="*/ 122 w 1880"/>
              <a:gd name="T29" fmla="*/ 1367 h 1680"/>
              <a:gd name="T30" fmla="*/ 0 w 1880"/>
              <a:gd name="T31" fmla="*/ 1494 h 1680"/>
              <a:gd name="T32" fmla="*/ 123 w 1880"/>
              <a:gd name="T33" fmla="*/ 1616 h 1680"/>
              <a:gd name="T34" fmla="*/ 249 w 1880"/>
              <a:gd name="T35" fmla="*/ 1493 h 1680"/>
              <a:gd name="T36" fmla="*/ 245 w 1880"/>
              <a:gd name="T37" fmla="*/ 1470 h 1680"/>
              <a:gd name="T38" fmla="*/ 265 w 1880"/>
              <a:gd name="T39" fmla="*/ 1451 h 1680"/>
              <a:gd name="T40" fmla="*/ 1255 w 1880"/>
              <a:gd name="T41" fmla="*/ 1467 h 1680"/>
              <a:gd name="T42" fmla="*/ 1402 w 1880"/>
              <a:gd name="T43" fmla="*/ 1615 h 1680"/>
              <a:gd name="T44" fmla="*/ 1603 w 1880"/>
              <a:gd name="T45" fmla="*/ 1416 h 1680"/>
              <a:gd name="T46" fmla="*/ 1455 w 1880"/>
              <a:gd name="T47" fmla="*/ 1267 h 1680"/>
              <a:gd name="T48" fmla="*/ 803 w 1880"/>
              <a:gd name="T49" fmla="*/ 15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80" h="1680">
                <a:moveTo>
                  <a:pt x="803" y="15"/>
                </a:moveTo>
                <a:cubicBezTo>
                  <a:pt x="1217" y="170"/>
                  <a:pt x="1468" y="665"/>
                  <a:pt x="1253" y="1067"/>
                </a:cubicBezTo>
                <a:cubicBezTo>
                  <a:pt x="728" y="540"/>
                  <a:pt x="728" y="540"/>
                  <a:pt x="728" y="540"/>
                </a:cubicBezTo>
                <a:cubicBezTo>
                  <a:pt x="928" y="339"/>
                  <a:pt x="928" y="339"/>
                  <a:pt x="928" y="339"/>
                </a:cubicBezTo>
                <a:cubicBezTo>
                  <a:pt x="803" y="215"/>
                  <a:pt x="803" y="215"/>
                  <a:pt x="803" y="215"/>
                </a:cubicBezTo>
                <a:cubicBezTo>
                  <a:pt x="733" y="282"/>
                  <a:pt x="623" y="297"/>
                  <a:pt x="549" y="267"/>
                </a:cubicBezTo>
                <a:cubicBezTo>
                  <a:pt x="150" y="666"/>
                  <a:pt x="150" y="666"/>
                  <a:pt x="150" y="666"/>
                </a:cubicBezTo>
                <a:cubicBezTo>
                  <a:pt x="376" y="890"/>
                  <a:pt x="376" y="890"/>
                  <a:pt x="376" y="890"/>
                </a:cubicBezTo>
                <a:cubicBezTo>
                  <a:pt x="527" y="741"/>
                  <a:pt x="527" y="741"/>
                  <a:pt x="527" y="741"/>
                </a:cubicBezTo>
                <a:cubicBezTo>
                  <a:pt x="1052" y="1266"/>
                  <a:pt x="1052" y="1266"/>
                  <a:pt x="1052" y="1266"/>
                </a:cubicBezTo>
                <a:cubicBezTo>
                  <a:pt x="795" y="1407"/>
                  <a:pt x="439" y="1363"/>
                  <a:pt x="176" y="1090"/>
                </a:cubicBezTo>
                <a:cubicBezTo>
                  <a:pt x="49" y="1217"/>
                  <a:pt x="49" y="1217"/>
                  <a:pt x="49" y="1217"/>
                </a:cubicBezTo>
                <a:cubicBezTo>
                  <a:pt x="87" y="1270"/>
                  <a:pt x="119" y="1317"/>
                  <a:pt x="159" y="1357"/>
                </a:cubicBezTo>
                <a:cubicBezTo>
                  <a:pt x="155" y="1362"/>
                  <a:pt x="144" y="1371"/>
                  <a:pt x="144" y="1371"/>
                </a:cubicBezTo>
                <a:cubicBezTo>
                  <a:pt x="137" y="1370"/>
                  <a:pt x="129" y="1367"/>
                  <a:pt x="122" y="1367"/>
                </a:cubicBezTo>
                <a:cubicBezTo>
                  <a:pt x="55" y="1367"/>
                  <a:pt x="0" y="1426"/>
                  <a:pt x="0" y="1494"/>
                </a:cubicBezTo>
                <a:cubicBezTo>
                  <a:pt x="0" y="1561"/>
                  <a:pt x="55" y="1616"/>
                  <a:pt x="123" y="1616"/>
                </a:cubicBezTo>
                <a:cubicBezTo>
                  <a:pt x="191" y="1616"/>
                  <a:pt x="249" y="1561"/>
                  <a:pt x="249" y="1493"/>
                </a:cubicBezTo>
                <a:cubicBezTo>
                  <a:pt x="249" y="1485"/>
                  <a:pt x="247" y="1478"/>
                  <a:pt x="245" y="1470"/>
                </a:cubicBezTo>
                <a:cubicBezTo>
                  <a:pt x="265" y="1451"/>
                  <a:pt x="265" y="1451"/>
                  <a:pt x="265" y="1451"/>
                </a:cubicBezTo>
                <a:cubicBezTo>
                  <a:pt x="567" y="1655"/>
                  <a:pt x="898" y="1680"/>
                  <a:pt x="1255" y="1467"/>
                </a:cubicBezTo>
                <a:cubicBezTo>
                  <a:pt x="1402" y="1615"/>
                  <a:pt x="1402" y="1615"/>
                  <a:pt x="1402" y="1615"/>
                </a:cubicBezTo>
                <a:cubicBezTo>
                  <a:pt x="1603" y="1416"/>
                  <a:pt x="1603" y="1416"/>
                  <a:pt x="1603" y="1416"/>
                </a:cubicBezTo>
                <a:cubicBezTo>
                  <a:pt x="1455" y="1267"/>
                  <a:pt x="1455" y="1267"/>
                  <a:pt x="1455" y="1267"/>
                </a:cubicBezTo>
                <a:cubicBezTo>
                  <a:pt x="1880" y="628"/>
                  <a:pt x="1313" y="0"/>
                  <a:pt x="803" y="15"/>
                </a:cubicBezTo>
                <a:close/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PA-10225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59285" y="187331"/>
            <a:ext cx="7973095" cy="105086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3. </a:t>
            </a:r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提高科学决策能力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37908" y="1514158"/>
            <a:ext cx="10115550" cy="20304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buBlip>
                <a:blip r:embed="rId2"/>
              </a:buBlip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领导干部想问题、作决策,一定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要对国之大者心中有数,多打大算盘、算大账,少打小算盘、算小账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,善于把地区和部门的工作融入党和国家事业大棋局,做到既为一域争光、更为全局添彩。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37908" y="3544570"/>
            <a:ext cx="10115550" cy="1382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buBlip>
                <a:blip r:embed="rId2"/>
              </a:buBlip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要深入研究、综合分析,看事情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是否值得做、是否符合实际等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,全面权衡，科学决断。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37908" y="4927283"/>
            <a:ext cx="10115550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buBlip>
                <a:blip r:embed="rId2"/>
              </a:buBlip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作决策一定要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开展可行性研究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,多方听取意见，综合评判，科学取舍，使决策符合实际情况。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gallery dir="l"/>
      </p:transition>
    </mc:Choice>
    <mc:Fallback>
      <p:transition spd="slow" advTm="2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bldLvl="0" animBg="1"/>
          <p:bldP spid="3" grpId="0"/>
          <p:bldP spid="3" grpId="1"/>
          <p:bldP spid="6" grpId="0"/>
          <p:bldP spid="6" grpId="1"/>
          <p:bldP spid="7" grpId="0"/>
          <p:bldP spid="7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bldLvl="0" animBg="1"/>
          <p:bldP spid="3" grpId="0"/>
          <p:bldP spid="3" grpId="1"/>
          <p:bldP spid="6" grpId="0"/>
          <p:bldP spid="6" grpId="1"/>
          <p:bldP spid="7" grpId="0"/>
          <p:bldP spid="7" grpId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7"/>
          <p:cNvSpPr/>
          <p:nvPr/>
        </p:nvSpPr>
        <p:spPr>
          <a:xfrm>
            <a:off x="-1" y="329729"/>
            <a:ext cx="12192001" cy="737930"/>
          </a:xfrm>
          <a:custGeom>
            <a:avLst/>
            <a:gdLst>
              <a:gd name="connsiteX0" fmla="*/ 1694069 w 12192001"/>
              <a:gd name="connsiteY0" fmla="*/ 0 h 918367"/>
              <a:gd name="connsiteX1" fmla="*/ 4128656 w 12192001"/>
              <a:gd name="connsiteY1" fmla="*/ 0 h 918367"/>
              <a:gd name="connsiteX2" fmla="*/ 4822166 w 12192001"/>
              <a:gd name="connsiteY2" fmla="*/ 0 h 918367"/>
              <a:gd name="connsiteX3" fmla="*/ 12192001 w 12192001"/>
              <a:gd name="connsiteY3" fmla="*/ 0 h 918367"/>
              <a:gd name="connsiteX4" fmla="*/ 12192001 w 12192001"/>
              <a:gd name="connsiteY4" fmla="*/ 918367 h 918367"/>
              <a:gd name="connsiteX5" fmla="*/ 4822166 w 12192001"/>
              <a:gd name="connsiteY5" fmla="*/ 918367 h 918367"/>
              <a:gd name="connsiteX6" fmla="*/ 4128656 w 12192001"/>
              <a:gd name="connsiteY6" fmla="*/ 918367 h 918367"/>
              <a:gd name="connsiteX7" fmla="*/ 1840604 w 12192001"/>
              <a:gd name="connsiteY7" fmla="*/ 918367 h 918367"/>
              <a:gd name="connsiteX8" fmla="*/ 1694069 w 12192001"/>
              <a:gd name="connsiteY8" fmla="*/ 918367 h 918367"/>
              <a:gd name="connsiteX9" fmla="*/ 0 w 12192001"/>
              <a:gd name="connsiteY9" fmla="*/ 918367 h 918367"/>
              <a:gd name="connsiteX10" fmla="*/ 0 w 12192001"/>
              <a:gd name="connsiteY10" fmla="*/ 821795 h 918367"/>
              <a:gd name="connsiteX11" fmla="*/ 1306848 w 12192001"/>
              <a:gd name="connsiteY11" fmla="*/ 821795 h 918367"/>
              <a:gd name="connsiteX12" fmla="*/ 1358721 w 12192001"/>
              <a:gd name="connsiteY12" fmla="*/ 804252 h 918367"/>
              <a:gd name="connsiteX13" fmla="*/ 1440812 w 12192001"/>
              <a:gd name="connsiteY13" fmla="*/ 702894 h 918367"/>
              <a:gd name="connsiteX14" fmla="*/ 1445903 w 12192001"/>
              <a:gd name="connsiteY14" fmla="*/ 663831 h 918367"/>
              <a:gd name="connsiteX15" fmla="*/ 1444119 w 12192001"/>
              <a:gd name="connsiteY15" fmla="*/ 651223 h 918367"/>
              <a:gd name="connsiteX16" fmla="*/ 1444119 w 12192001"/>
              <a:gd name="connsiteY16" fmla="*/ 583754 h 918367"/>
              <a:gd name="connsiteX17" fmla="*/ 1444119 w 12192001"/>
              <a:gd name="connsiteY17" fmla="*/ 267144 h 918367"/>
              <a:gd name="connsiteX18" fmla="*/ 1694069 w 12192001"/>
              <a:gd name="connsiteY18" fmla="*/ 0 h 918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1" h="918367">
                <a:moveTo>
                  <a:pt x="1694069" y="0"/>
                </a:moveTo>
                <a:lnTo>
                  <a:pt x="4128656" y="0"/>
                </a:lnTo>
                <a:lnTo>
                  <a:pt x="4822166" y="0"/>
                </a:lnTo>
                <a:lnTo>
                  <a:pt x="12192001" y="0"/>
                </a:lnTo>
                <a:lnTo>
                  <a:pt x="12192001" y="918367"/>
                </a:lnTo>
                <a:lnTo>
                  <a:pt x="4822166" y="918367"/>
                </a:lnTo>
                <a:lnTo>
                  <a:pt x="4128656" y="918367"/>
                </a:lnTo>
                <a:lnTo>
                  <a:pt x="1840604" y="918367"/>
                </a:lnTo>
                <a:lnTo>
                  <a:pt x="1694069" y="918367"/>
                </a:lnTo>
                <a:lnTo>
                  <a:pt x="0" y="918367"/>
                </a:lnTo>
                <a:lnTo>
                  <a:pt x="0" y="821795"/>
                </a:lnTo>
                <a:lnTo>
                  <a:pt x="1306848" y="821795"/>
                </a:lnTo>
                <a:lnTo>
                  <a:pt x="1358721" y="804252"/>
                </a:lnTo>
                <a:cubicBezTo>
                  <a:pt x="1409553" y="779357"/>
                  <a:pt x="1431748" y="742608"/>
                  <a:pt x="1440812" y="702894"/>
                </a:cubicBezTo>
                <a:lnTo>
                  <a:pt x="1445903" y="663831"/>
                </a:lnTo>
                <a:lnTo>
                  <a:pt x="1444119" y="651223"/>
                </a:lnTo>
                <a:lnTo>
                  <a:pt x="1444119" y="583754"/>
                </a:lnTo>
                <a:lnTo>
                  <a:pt x="1444119" y="267144"/>
                </a:lnTo>
                <a:cubicBezTo>
                  <a:pt x="1444119" y="119604"/>
                  <a:pt x="1556025" y="0"/>
                  <a:pt x="1694069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Freeform 29"/>
          <p:cNvSpPr/>
          <p:nvPr/>
        </p:nvSpPr>
        <p:spPr bwMode="auto">
          <a:xfrm>
            <a:off x="437102" y="225083"/>
            <a:ext cx="685800" cy="609600"/>
          </a:xfrm>
          <a:custGeom>
            <a:avLst/>
            <a:gdLst>
              <a:gd name="T0" fmla="*/ 803 w 1880"/>
              <a:gd name="T1" fmla="*/ 15 h 1680"/>
              <a:gd name="T2" fmla="*/ 1253 w 1880"/>
              <a:gd name="T3" fmla="*/ 1067 h 1680"/>
              <a:gd name="T4" fmla="*/ 728 w 1880"/>
              <a:gd name="T5" fmla="*/ 540 h 1680"/>
              <a:gd name="T6" fmla="*/ 928 w 1880"/>
              <a:gd name="T7" fmla="*/ 339 h 1680"/>
              <a:gd name="T8" fmla="*/ 803 w 1880"/>
              <a:gd name="T9" fmla="*/ 215 h 1680"/>
              <a:gd name="T10" fmla="*/ 549 w 1880"/>
              <a:gd name="T11" fmla="*/ 267 h 1680"/>
              <a:gd name="T12" fmla="*/ 150 w 1880"/>
              <a:gd name="T13" fmla="*/ 666 h 1680"/>
              <a:gd name="T14" fmla="*/ 376 w 1880"/>
              <a:gd name="T15" fmla="*/ 890 h 1680"/>
              <a:gd name="T16" fmla="*/ 527 w 1880"/>
              <a:gd name="T17" fmla="*/ 741 h 1680"/>
              <a:gd name="T18" fmla="*/ 1052 w 1880"/>
              <a:gd name="T19" fmla="*/ 1266 h 1680"/>
              <a:gd name="T20" fmla="*/ 176 w 1880"/>
              <a:gd name="T21" fmla="*/ 1090 h 1680"/>
              <a:gd name="T22" fmla="*/ 49 w 1880"/>
              <a:gd name="T23" fmla="*/ 1217 h 1680"/>
              <a:gd name="T24" fmla="*/ 159 w 1880"/>
              <a:gd name="T25" fmla="*/ 1357 h 1680"/>
              <a:gd name="T26" fmla="*/ 144 w 1880"/>
              <a:gd name="T27" fmla="*/ 1371 h 1680"/>
              <a:gd name="T28" fmla="*/ 122 w 1880"/>
              <a:gd name="T29" fmla="*/ 1367 h 1680"/>
              <a:gd name="T30" fmla="*/ 0 w 1880"/>
              <a:gd name="T31" fmla="*/ 1494 h 1680"/>
              <a:gd name="T32" fmla="*/ 123 w 1880"/>
              <a:gd name="T33" fmla="*/ 1616 h 1680"/>
              <a:gd name="T34" fmla="*/ 249 w 1880"/>
              <a:gd name="T35" fmla="*/ 1493 h 1680"/>
              <a:gd name="T36" fmla="*/ 245 w 1880"/>
              <a:gd name="T37" fmla="*/ 1470 h 1680"/>
              <a:gd name="T38" fmla="*/ 265 w 1880"/>
              <a:gd name="T39" fmla="*/ 1451 h 1680"/>
              <a:gd name="T40" fmla="*/ 1255 w 1880"/>
              <a:gd name="T41" fmla="*/ 1467 h 1680"/>
              <a:gd name="T42" fmla="*/ 1402 w 1880"/>
              <a:gd name="T43" fmla="*/ 1615 h 1680"/>
              <a:gd name="T44" fmla="*/ 1603 w 1880"/>
              <a:gd name="T45" fmla="*/ 1416 h 1680"/>
              <a:gd name="T46" fmla="*/ 1455 w 1880"/>
              <a:gd name="T47" fmla="*/ 1267 h 1680"/>
              <a:gd name="T48" fmla="*/ 803 w 1880"/>
              <a:gd name="T49" fmla="*/ 15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80" h="1680">
                <a:moveTo>
                  <a:pt x="803" y="15"/>
                </a:moveTo>
                <a:cubicBezTo>
                  <a:pt x="1217" y="170"/>
                  <a:pt x="1468" y="665"/>
                  <a:pt x="1253" y="1067"/>
                </a:cubicBezTo>
                <a:cubicBezTo>
                  <a:pt x="728" y="540"/>
                  <a:pt x="728" y="540"/>
                  <a:pt x="728" y="540"/>
                </a:cubicBezTo>
                <a:cubicBezTo>
                  <a:pt x="928" y="339"/>
                  <a:pt x="928" y="339"/>
                  <a:pt x="928" y="339"/>
                </a:cubicBezTo>
                <a:cubicBezTo>
                  <a:pt x="803" y="215"/>
                  <a:pt x="803" y="215"/>
                  <a:pt x="803" y="215"/>
                </a:cubicBezTo>
                <a:cubicBezTo>
                  <a:pt x="733" y="282"/>
                  <a:pt x="623" y="297"/>
                  <a:pt x="549" y="267"/>
                </a:cubicBezTo>
                <a:cubicBezTo>
                  <a:pt x="150" y="666"/>
                  <a:pt x="150" y="666"/>
                  <a:pt x="150" y="666"/>
                </a:cubicBezTo>
                <a:cubicBezTo>
                  <a:pt x="376" y="890"/>
                  <a:pt x="376" y="890"/>
                  <a:pt x="376" y="890"/>
                </a:cubicBezTo>
                <a:cubicBezTo>
                  <a:pt x="527" y="741"/>
                  <a:pt x="527" y="741"/>
                  <a:pt x="527" y="741"/>
                </a:cubicBezTo>
                <a:cubicBezTo>
                  <a:pt x="1052" y="1266"/>
                  <a:pt x="1052" y="1266"/>
                  <a:pt x="1052" y="1266"/>
                </a:cubicBezTo>
                <a:cubicBezTo>
                  <a:pt x="795" y="1407"/>
                  <a:pt x="439" y="1363"/>
                  <a:pt x="176" y="1090"/>
                </a:cubicBezTo>
                <a:cubicBezTo>
                  <a:pt x="49" y="1217"/>
                  <a:pt x="49" y="1217"/>
                  <a:pt x="49" y="1217"/>
                </a:cubicBezTo>
                <a:cubicBezTo>
                  <a:pt x="87" y="1270"/>
                  <a:pt x="119" y="1317"/>
                  <a:pt x="159" y="1357"/>
                </a:cubicBezTo>
                <a:cubicBezTo>
                  <a:pt x="155" y="1362"/>
                  <a:pt x="144" y="1371"/>
                  <a:pt x="144" y="1371"/>
                </a:cubicBezTo>
                <a:cubicBezTo>
                  <a:pt x="137" y="1370"/>
                  <a:pt x="129" y="1367"/>
                  <a:pt x="122" y="1367"/>
                </a:cubicBezTo>
                <a:cubicBezTo>
                  <a:pt x="55" y="1367"/>
                  <a:pt x="0" y="1426"/>
                  <a:pt x="0" y="1494"/>
                </a:cubicBezTo>
                <a:cubicBezTo>
                  <a:pt x="0" y="1561"/>
                  <a:pt x="55" y="1616"/>
                  <a:pt x="123" y="1616"/>
                </a:cubicBezTo>
                <a:cubicBezTo>
                  <a:pt x="191" y="1616"/>
                  <a:pt x="249" y="1561"/>
                  <a:pt x="249" y="1493"/>
                </a:cubicBezTo>
                <a:cubicBezTo>
                  <a:pt x="249" y="1485"/>
                  <a:pt x="247" y="1478"/>
                  <a:pt x="245" y="1470"/>
                </a:cubicBezTo>
                <a:cubicBezTo>
                  <a:pt x="265" y="1451"/>
                  <a:pt x="265" y="1451"/>
                  <a:pt x="265" y="1451"/>
                </a:cubicBezTo>
                <a:cubicBezTo>
                  <a:pt x="567" y="1655"/>
                  <a:pt x="898" y="1680"/>
                  <a:pt x="1255" y="1467"/>
                </a:cubicBezTo>
                <a:cubicBezTo>
                  <a:pt x="1402" y="1615"/>
                  <a:pt x="1402" y="1615"/>
                  <a:pt x="1402" y="1615"/>
                </a:cubicBezTo>
                <a:cubicBezTo>
                  <a:pt x="1603" y="1416"/>
                  <a:pt x="1603" y="1416"/>
                  <a:pt x="1603" y="1416"/>
                </a:cubicBezTo>
                <a:cubicBezTo>
                  <a:pt x="1455" y="1267"/>
                  <a:pt x="1455" y="1267"/>
                  <a:pt x="1455" y="1267"/>
                </a:cubicBezTo>
                <a:cubicBezTo>
                  <a:pt x="1880" y="628"/>
                  <a:pt x="1313" y="0"/>
                  <a:pt x="803" y="15"/>
                </a:cubicBezTo>
                <a:close/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PA-10225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59285" y="187331"/>
            <a:ext cx="7973095" cy="105086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4. </a:t>
            </a:r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提高改革攻坚</a:t>
            </a:r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能力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35685" y="1104900"/>
            <a:ext cx="10120313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buBlip>
                <a:blip r:embed="rId2"/>
              </a:buBlip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要把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干事热情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科学精神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结合起来,使出台的各项改革举措符合客观规律、符合工作需要、符合群众利益。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35685" y="2364740"/>
            <a:ext cx="10120313" cy="20300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buBlip>
                <a:blip r:embed="rId2"/>
              </a:buBlip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改革攻坚要有正确方法，坚持创新思维,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跟着问题走、奔着问题去，准确识变、科学应变、主动求变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，在把握规律的基础上实现变革创新。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16635" y="5438140"/>
            <a:ext cx="10121900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buBlip>
                <a:blip r:embed="rId2"/>
              </a:buBlip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要注重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增强系统性、整体性、协同性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,使各项改革举措相互配合、相互促进、相得益彰。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35685" y="4222115"/>
            <a:ext cx="10121900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buBlip>
                <a:blip r:embed="rId2"/>
              </a:buBlip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要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尊重群众首创精神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，把加强顶层设计和坚持问计于民统一起来，从生动鲜活的基层实践中汲取智慧。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gallery dir="l"/>
      </p:transition>
    </mc:Choice>
    <mc:Fallback>
      <p:transition spd="slow" advTm="2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bldLvl="0" animBg="1"/>
          <p:bldP spid="4" grpId="0"/>
          <p:bldP spid="4" grpId="1"/>
          <p:bldP spid="5" grpId="0"/>
          <p:bldP spid="5" grpId="1"/>
          <p:bldP spid="10" grpId="0"/>
          <p:bldP spid="10" grpId="1"/>
          <p:bldP spid="11" grpId="0"/>
          <p:bldP spid="11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bldLvl="0" animBg="1"/>
          <p:bldP spid="4" grpId="0"/>
          <p:bldP spid="4" grpId="1"/>
          <p:bldP spid="5" grpId="0"/>
          <p:bldP spid="5" grpId="1"/>
          <p:bldP spid="10" grpId="0"/>
          <p:bldP spid="10" grpId="1"/>
          <p:bldP spid="11" grpId="0"/>
          <p:bldP spid="11" grpId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7"/>
          <p:cNvSpPr/>
          <p:nvPr/>
        </p:nvSpPr>
        <p:spPr>
          <a:xfrm>
            <a:off x="-1" y="329729"/>
            <a:ext cx="12192001" cy="737930"/>
          </a:xfrm>
          <a:custGeom>
            <a:avLst/>
            <a:gdLst>
              <a:gd name="connsiteX0" fmla="*/ 1694069 w 12192001"/>
              <a:gd name="connsiteY0" fmla="*/ 0 h 918367"/>
              <a:gd name="connsiteX1" fmla="*/ 4128656 w 12192001"/>
              <a:gd name="connsiteY1" fmla="*/ 0 h 918367"/>
              <a:gd name="connsiteX2" fmla="*/ 4822166 w 12192001"/>
              <a:gd name="connsiteY2" fmla="*/ 0 h 918367"/>
              <a:gd name="connsiteX3" fmla="*/ 12192001 w 12192001"/>
              <a:gd name="connsiteY3" fmla="*/ 0 h 918367"/>
              <a:gd name="connsiteX4" fmla="*/ 12192001 w 12192001"/>
              <a:gd name="connsiteY4" fmla="*/ 918367 h 918367"/>
              <a:gd name="connsiteX5" fmla="*/ 4822166 w 12192001"/>
              <a:gd name="connsiteY5" fmla="*/ 918367 h 918367"/>
              <a:gd name="connsiteX6" fmla="*/ 4128656 w 12192001"/>
              <a:gd name="connsiteY6" fmla="*/ 918367 h 918367"/>
              <a:gd name="connsiteX7" fmla="*/ 1840604 w 12192001"/>
              <a:gd name="connsiteY7" fmla="*/ 918367 h 918367"/>
              <a:gd name="connsiteX8" fmla="*/ 1694069 w 12192001"/>
              <a:gd name="connsiteY8" fmla="*/ 918367 h 918367"/>
              <a:gd name="connsiteX9" fmla="*/ 0 w 12192001"/>
              <a:gd name="connsiteY9" fmla="*/ 918367 h 918367"/>
              <a:gd name="connsiteX10" fmla="*/ 0 w 12192001"/>
              <a:gd name="connsiteY10" fmla="*/ 821795 h 918367"/>
              <a:gd name="connsiteX11" fmla="*/ 1306848 w 12192001"/>
              <a:gd name="connsiteY11" fmla="*/ 821795 h 918367"/>
              <a:gd name="connsiteX12" fmla="*/ 1358721 w 12192001"/>
              <a:gd name="connsiteY12" fmla="*/ 804252 h 918367"/>
              <a:gd name="connsiteX13" fmla="*/ 1440812 w 12192001"/>
              <a:gd name="connsiteY13" fmla="*/ 702894 h 918367"/>
              <a:gd name="connsiteX14" fmla="*/ 1445903 w 12192001"/>
              <a:gd name="connsiteY14" fmla="*/ 663831 h 918367"/>
              <a:gd name="connsiteX15" fmla="*/ 1444119 w 12192001"/>
              <a:gd name="connsiteY15" fmla="*/ 651223 h 918367"/>
              <a:gd name="connsiteX16" fmla="*/ 1444119 w 12192001"/>
              <a:gd name="connsiteY16" fmla="*/ 583754 h 918367"/>
              <a:gd name="connsiteX17" fmla="*/ 1444119 w 12192001"/>
              <a:gd name="connsiteY17" fmla="*/ 267144 h 918367"/>
              <a:gd name="connsiteX18" fmla="*/ 1694069 w 12192001"/>
              <a:gd name="connsiteY18" fmla="*/ 0 h 918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1" h="918367">
                <a:moveTo>
                  <a:pt x="1694069" y="0"/>
                </a:moveTo>
                <a:lnTo>
                  <a:pt x="4128656" y="0"/>
                </a:lnTo>
                <a:lnTo>
                  <a:pt x="4822166" y="0"/>
                </a:lnTo>
                <a:lnTo>
                  <a:pt x="12192001" y="0"/>
                </a:lnTo>
                <a:lnTo>
                  <a:pt x="12192001" y="918367"/>
                </a:lnTo>
                <a:lnTo>
                  <a:pt x="4822166" y="918367"/>
                </a:lnTo>
                <a:lnTo>
                  <a:pt x="4128656" y="918367"/>
                </a:lnTo>
                <a:lnTo>
                  <a:pt x="1840604" y="918367"/>
                </a:lnTo>
                <a:lnTo>
                  <a:pt x="1694069" y="918367"/>
                </a:lnTo>
                <a:lnTo>
                  <a:pt x="0" y="918367"/>
                </a:lnTo>
                <a:lnTo>
                  <a:pt x="0" y="821795"/>
                </a:lnTo>
                <a:lnTo>
                  <a:pt x="1306848" y="821795"/>
                </a:lnTo>
                <a:lnTo>
                  <a:pt x="1358721" y="804252"/>
                </a:lnTo>
                <a:cubicBezTo>
                  <a:pt x="1409553" y="779357"/>
                  <a:pt x="1431748" y="742608"/>
                  <a:pt x="1440812" y="702894"/>
                </a:cubicBezTo>
                <a:lnTo>
                  <a:pt x="1445903" y="663831"/>
                </a:lnTo>
                <a:lnTo>
                  <a:pt x="1444119" y="651223"/>
                </a:lnTo>
                <a:lnTo>
                  <a:pt x="1444119" y="583754"/>
                </a:lnTo>
                <a:lnTo>
                  <a:pt x="1444119" y="267144"/>
                </a:lnTo>
                <a:cubicBezTo>
                  <a:pt x="1444119" y="119604"/>
                  <a:pt x="1556025" y="0"/>
                  <a:pt x="1694069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Freeform 29"/>
          <p:cNvSpPr/>
          <p:nvPr/>
        </p:nvSpPr>
        <p:spPr bwMode="auto">
          <a:xfrm>
            <a:off x="437102" y="225083"/>
            <a:ext cx="685800" cy="609600"/>
          </a:xfrm>
          <a:custGeom>
            <a:avLst/>
            <a:gdLst>
              <a:gd name="T0" fmla="*/ 803 w 1880"/>
              <a:gd name="T1" fmla="*/ 15 h 1680"/>
              <a:gd name="T2" fmla="*/ 1253 w 1880"/>
              <a:gd name="T3" fmla="*/ 1067 h 1680"/>
              <a:gd name="T4" fmla="*/ 728 w 1880"/>
              <a:gd name="T5" fmla="*/ 540 h 1680"/>
              <a:gd name="T6" fmla="*/ 928 w 1880"/>
              <a:gd name="T7" fmla="*/ 339 h 1680"/>
              <a:gd name="T8" fmla="*/ 803 w 1880"/>
              <a:gd name="T9" fmla="*/ 215 h 1680"/>
              <a:gd name="T10" fmla="*/ 549 w 1880"/>
              <a:gd name="T11" fmla="*/ 267 h 1680"/>
              <a:gd name="T12" fmla="*/ 150 w 1880"/>
              <a:gd name="T13" fmla="*/ 666 h 1680"/>
              <a:gd name="T14" fmla="*/ 376 w 1880"/>
              <a:gd name="T15" fmla="*/ 890 h 1680"/>
              <a:gd name="T16" fmla="*/ 527 w 1880"/>
              <a:gd name="T17" fmla="*/ 741 h 1680"/>
              <a:gd name="T18" fmla="*/ 1052 w 1880"/>
              <a:gd name="T19" fmla="*/ 1266 h 1680"/>
              <a:gd name="T20" fmla="*/ 176 w 1880"/>
              <a:gd name="T21" fmla="*/ 1090 h 1680"/>
              <a:gd name="T22" fmla="*/ 49 w 1880"/>
              <a:gd name="T23" fmla="*/ 1217 h 1680"/>
              <a:gd name="T24" fmla="*/ 159 w 1880"/>
              <a:gd name="T25" fmla="*/ 1357 h 1680"/>
              <a:gd name="T26" fmla="*/ 144 w 1880"/>
              <a:gd name="T27" fmla="*/ 1371 h 1680"/>
              <a:gd name="T28" fmla="*/ 122 w 1880"/>
              <a:gd name="T29" fmla="*/ 1367 h 1680"/>
              <a:gd name="T30" fmla="*/ 0 w 1880"/>
              <a:gd name="T31" fmla="*/ 1494 h 1680"/>
              <a:gd name="T32" fmla="*/ 123 w 1880"/>
              <a:gd name="T33" fmla="*/ 1616 h 1680"/>
              <a:gd name="T34" fmla="*/ 249 w 1880"/>
              <a:gd name="T35" fmla="*/ 1493 h 1680"/>
              <a:gd name="T36" fmla="*/ 245 w 1880"/>
              <a:gd name="T37" fmla="*/ 1470 h 1680"/>
              <a:gd name="T38" fmla="*/ 265 w 1880"/>
              <a:gd name="T39" fmla="*/ 1451 h 1680"/>
              <a:gd name="T40" fmla="*/ 1255 w 1880"/>
              <a:gd name="T41" fmla="*/ 1467 h 1680"/>
              <a:gd name="T42" fmla="*/ 1402 w 1880"/>
              <a:gd name="T43" fmla="*/ 1615 h 1680"/>
              <a:gd name="T44" fmla="*/ 1603 w 1880"/>
              <a:gd name="T45" fmla="*/ 1416 h 1680"/>
              <a:gd name="T46" fmla="*/ 1455 w 1880"/>
              <a:gd name="T47" fmla="*/ 1267 h 1680"/>
              <a:gd name="T48" fmla="*/ 803 w 1880"/>
              <a:gd name="T49" fmla="*/ 15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80" h="1680">
                <a:moveTo>
                  <a:pt x="803" y="15"/>
                </a:moveTo>
                <a:cubicBezTo>
                  <a:pt x="1217" y="170"/>
                  <a:pt x="1468" y="665"/>
                  <a:pt x="1253" y="1067"/>
                </a:cubicBezTo>
                <a:cubicBezTo>
                  <a:pt x="728" y="540"/>
                  <a:pt x="728" y="540"/>
                  <a:pt x="728" y="540"/>
                </a:cubicBezTo>
                <a:cubicBezTo>
                  <a:pt x="928" y="339"/>
                  <a:pt x="928" y="339"/>
                  <a:pt x="928" y="339"/>
                </a:cubicBezTo>
                <a:cubicBezTo>
                  <a:pt x="803" y="215"/>
                  <a:pt x="803" y="215"/>
                  <a:pt x="803" y="215"/>
                </a:cubicBezTo>
                <a:cubicBezTo>
                  <a:pt x="733" y="282"/>
                  <a:pt x="623" y="297"/>
                  <a:pt x="549" y="267"/>
                </a:cubicBezTo>
                <a:cubicBezTo>
                  <a:pt x="150" y="666"/>
                  <a:pt x="150" y="666"/>
                  <a:pt x="150" y="666"/>
                </a:cubicBezTo>
                <a:cubicBezTo>
                  <a:pt x="376" y="890"/>
                  <a:pt x="376" y="890"/>
                  <a:pt x="376" y="890"/>
                </a:cubicBezTo>
                <a:cubicBezTo>
                  <a:pt x="527" y="741"/>
                  <a:pt x="527" y="741"/>
                  <a:pt x="527" y="741"/>
                </a:cubicBezTo>
                <a:cubicBezTo>
                  <a:pt x="1052" y="1266"/>
                  <a:pt x="1052" y="1266"/>
                  <a:pt x="1052" y="1266"/>
                </a:cubicBezTo>
                <a:cubicBezTo>
                  <a:pt x="795" y="1407"/>
                  <a:pt x="439" y="1363"/>
                  <a:pt x="176" y="1090"/>
                </a:cubicBezTo>
                <a:cubicBezTo>
                  <a:pt x="49" y="1217"/>
                  <a:pt x="49" y="1217"/>
                  <a:pt x="49" y="1217"/>
                </a:cubicBezTo>
                <a:cubicBezTo>
                  <a:pt x="87" y="1270"/>
                  <a:pt x="119" y="1317"/>
                  <a:pt x="159" y="1357"/>
                </a:cubicBezTo>
                <a:cubicBezTo>
                  <a:pt x="155" y="1362"/>
                  <a:pt x="144" y="1371"/>
                  <a:pt x="144" y="1371"/>
                </a:cubicBezTo>
                <a:cubicBezTo>
                  <a:pt x="137" y="1370"/>
                  <a:pt x="129" y="1367"/>
                  <a:pt x="122" y="1367"/>
                </a:cubicBezTo>
                <a:cubicBezTo>
                  <a:pt x="55" y="1367"/>
                  <a:pt x="0" y="1426"/>
                  <a:pt x="0" y="1494"/>
                </a:cubicBezTo>
                <a:cubicBezTo>
                  <a:pt x="0" y="1561"/>
                  <a:pt x="55" y="1616"/>
                  <a:pt x="123" y="1616"/>
                </a:cubicBezTo>
                <a:cubicBezTo>
                  <a:pt x="191" y="1616"/>
                  <a:pt x="249" y="1561"/>
                  <a:pt x="249" y="1493"/>
                </a:cubicBezTo>
                <a:cubicBezTo>
                  <a:pt x="249" y="1485"/>
                  <a:pt x="247" y="1478"/>
                  <a:pt x="245" y="1470"/>
                </a:cubicBezTo>
                <a:cubicBezTo>
                  <a:pt x="265" y="1451"/>
                  <a:pt x="265" y="1451"/>
                  <a:pt x="265" y="1451"/>
                </a:cubicBezTo>
                <a:cubicBezTo>
                  <a:pt x="567" y="1655"/>
                  <a:pt x="898" y="1680"/>
                  <a:pt x="1255" y="1467"/>
                </a:cubicBezTo>
                <a:cubicBezTo>
                  <a:pt x="1402" y="1615"/>
                  <a:pt x="1402" y="1615"/>
                  <a:pt x="1402" y="1615"/>
                </a:cubicBezTo>
                <a:cubicBezTo>
                  <a:pt x="1603" y="1416"/>
                  <a:pt x="1603" y="1416"/>
                  <a:pt x="1603" y="1416"/>
                </a:cubicBezTo>
                <a:cubicBezTo>
                  <a:pt x="1455" y="1267"/>
                  <a:pt x="1455" y="1267"/>
                  <a:pt x="1455" y="1267"/>
                </a:cubicBezTo>
                <a:cubicBezTo>
                  <a:pt x="1880" y="628"/>
                  <a:pt x="1313" y="0"/>
                  <a:pt x="803" y="15"/>
                </a:cubicBezTo>
                <a:close/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PA-10225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59285" y="187331"/>
            <a:ext cx="7973095" cy="105086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5. </a:t>
            </a:r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提高应急处突</a:t>
            </a:r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能力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39800" y="1263650"/>
            <a:ext cx="10177463" cy="1382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buBlip>
                <a:blip r:embed="rId2"/>
              </a:buBlip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要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增强风险意识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,下好先手棋、打好主动仗，做好随时应对各种风险挑战的准备。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39800" y="2414588"/>
            <a:ext cx="10177463" cy="20300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buBlip>
                <a:blip r:embed="rId2"/>
              </a:buBlip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要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努力成为所在工作领域的行家里手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,不断提高应急处突的见识和胆识,对可能发生的各种风险挑战，要做到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心中有数、分类施策、精准拆弹，有效掌控局势、化解危机。</a:t>
            </a:r>
            <a:endParaRPr lang="zh-CN" altLang="en-US" sz="28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39800" y="4445000"/>
            <a:ext cx="10177463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buBlip>
                <a:blip r:embed="rId2"/>
              </a:buBlip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要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紧密结合应对风险实践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,查找工作和体制机制上的漏洞,及时予以完善。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gallery dir="l"/>
      </p:transition>
    </mc:Choice>
    <mc:Fallback>
      <p:transition spd="slow" advTm="2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bldLvl="0" animBg="1"/>
          <p:bldP spid="3" grpId="0"/>
          <p:bldP spid="3" grpId="1"/>
          <p:bldP spid="6" grpId="0"/>
          <p:bldP spid="6" grpId="1"/>
          <p:bldP spid="7" grpId="0"/>
          <p:bldP spid="7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bldLvl="0" animBg="1"/>
          <p:bldP spid="3" grpId="0"/>
          <p:bldP spid="3" grpId="1"/>
          <p:bldP spid="6" grpId="0"/>
          <p:bldP spid="6" grpId="1"/>
          <p:bldP spid="7" grpId="0"/>
          <p:bldP spid="7" grpId="1"/>
        </p:bldLst>
      </p:timing>
    </mc:Fallback>
  </mc:AlternateContent>
</p:sld>
</file>

<file path=ppt/tags/tag1.xml><?xml version="1.0" encoding="utf-8"?>
<p:tagLst xmlns:p="http://schemas.openxmlformats.org/presentationml/2006/main">
  <p:tag name="PA" val="v5.2.9"/>
</p:tagLst>
</file>

<file path=ppt/tags/tag10.xml><?xml version="1.0" encoding="utf-8"?>
<p:tagLst xmlns:p="http://schemas.openxmlformats.org/presentationml/2006/main">
  <p:tag name="PA" val="v5.2.9"/>
</p:tagLst>
</file>

<file path=ppt/tags/tag11.xml><?xml version="1.0" encoding="utf-8"?>
<p:tagLst xmlns:p="http://schemas.openxmlformats.org/presentationml/2006/main">
  <p:tag name="PA" val="v5.2.9"/>
</p:tagLst>
</file>

<file path=ppt/tags/tag12.xml><?xml version="1.0" encoding="utf-8"?>
<p:tagLst xmlns:p="http://schemas.openxmlformats.org/presentationml/2006/main">
  <p:tag name="KSO_WM_UNIT_PLACING_PICTURE_USER_VIEWPORT" val="{&quot;height&quot;:5475,&quot;width&quot;:5525}"/>
</p:tagLst>
</file>

<file path=ppt/tags/tag13.xml><?xml version="1.0" encoding="utf-8"?>
<p:tagLst xmlns:p="http://schemas.openxmlformats.org/presentationml/2006/main">
  <p:tag name="PA" val="v5.2.9"/>
</p:tagLst>
</file>

<file path=ppt/tags/tag2.xml><?xml version="1.0" encoding="utf-8"?>
<p:tagLst xmlns:p="http://schemas.openxmlformats.org/presentationml/2006/main">
  <p:tag name="PA" val="v5.2.9"/>
</p:tagLst>
</file>

<file path=ppt/tags/tag3.xml><?xml version="1.0" encoding="utf-8"?>
<p:tagLst xmlns:p="http://schemas.openxmlformats.org/presentationml/2006/main">
  <p:tag name="PA" val="v5.2.9"/>
</p:tagLst>
</file>

<file path=ppt/tags/tag4.xml><?xml version="1.0" encoding="utf-8"?>
<p:tagLst xmlns:p="http://schemas.openxmlformats.org/presentationml/2006/main">
  <p:tag name="PA" val="v5.2.9"/>
</p:tagLst>
</file>

<file path=ppt/tags/tag5.xml><?xml version="1.0" encoding="utf-8"?>
<p:tagLst xmlns:p="http://schemas.openxmlformats.org/presentationml/2006/main">
  <p:tag name="PA" val="v5.2.9"/>
</p:tagLst>
</file>

<file path=ppt/tags/tag6.xml><?xml version="1.0" encoding="utf-8"?>
<p:tagLst xmlns:p="http://schemas.openxmlformats.org/presentationml/2006/main">
  <p:tag name="PA" val="v5.2.9"/>
</p:tagLst>
</file>

<file path=ppt/tags/tag7.xml><?xml version="1.0" encoding="utf-8"?>
<p:tagLst xmlns:p="http://schemas.openxmlformats.org/presentationml/2006/main">
  <p:tag name="PA" val="v5.2.9"/>
</p:tagLst>
</file>

<file path=ppt/tags/tag8.xml><?xml version="1.0" encoding="utf-8"?>
<p:tagLst xmlns:p="http://schemas.openxmlformats.org/presentationml/2006/main">
  <p:tag name="PA" val="v5.2.9"/>
</p:tagLst>
</file>

<file path=ppt/tags/tag9.xml><?xml version="1.0" encoding="utf-8"?>
<p:tagLst xmlns:p="http://schemas.openxmlformats.org/presentationml/2006/main">
  <p:tag name="PA" val="v5.2.9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hktv5h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1862</Words>
  <Application>WPS 演示</Application>
  <PresentationFormat>自定义</PresentationFormat>
  <Paragraphs>87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Arial</vt:lpstr>
      <vt:lpstr>宋体</vt:lpstr>
      <vt:lpstr>Wingdings</vt:lpstr>
      <vt:lpstr>华文中宋</vt:lpstr>
      <vt:lpstr>楷体</vt:lpstr>
      <vt:lpstr>微软雅黑</vt:lpstr>
      <vt:lpstr>Arial Unicode MS</vt:lpstr>
      <vt:lpstr>Calibri</vt:lpstr>
      <vt:lpstr>等线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  <Manager>第一PPT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治国理政</dc:title>
  <dc:creator>第一PPT</dc:creator>
  <cp:keywords>www.1ppt.com</cp:keywords>
  <dc:description>www.1ppt.com</dc:description>
  <cp:lastModifiedBy>梅子hx</cp:lastModifiedBy>
  <cp:revision>376</cp:revision>
  <dcterms:created xsi:type="dcterms:W3CDTF">2019-06-11T09:29:00Z</dcterms:created>
  <dcterms:modified xsi:type="dcterms:W3CDTF">2021-03-11T04:47:55Z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