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71" r:id="rId4"/>
    <p:sldId id="256" r:id="rId5"/>
    <p:sldId id="257" r:id="rId6"/>
    <p:sldId id="262" r:id="rId7"/>
    <p:sldId id="269" r:id="rId8"/>
    <p:sldId id="263" r:id="rId9"/>
    <p:sldId id="258" r:id="rId10"/>
    <p:sldId id="265" r:id="rId11"/>
    <p:sldId id="268" r:id="rId12"/>
    <p:sldId id="267" r:id="rId13"/>
    <p:sldId id="266" r:id="rId14"/>
    <p:sldId id="260" r:id="rId15"/>
    <p:sldId id="270" r:id="rId16"/>
    <p:sldId id="259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617970" y="4215130"/>
            <a:ext cx="49987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——</a:t>
            </a:r>
            <a:r>
              <a:rPr lang="zh-CN" altLang="zh-CN" sz="24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红星小学中心组学习系列</a:t>
            </a:r>
            <a:endParaRPr lang="en-US" altLang="zh-CN" sz="24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0290" y="1531620"/>
            <a:ext cx="11063605" cy="2261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40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学校中层领导力</a:t>
            </a:r>
            <a:r>
              <a:rPr lang="zh-CN" altLang="en-US" sz="40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 altLang="en-US" sz="54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54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54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  <a:r>
              <a:rPr lang="zh-CN" altLang="en-US" sz="40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从“</a:t>
            </a:r>
            <a:r>
              <a:rPr lang="zh-CN" altLang="en-US" sz="54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</a:rPr>
              <a:t>一个人</a:t>
            </a:r>
            <a:r>
              <a:rPr lang="zh-CN" altLang="en-US" sz="40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”到“</a:t>
            </a:r>
            <a:r>
              <a:rPr lang="zh-CN" altLang="en-US" sz="54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</a:rPr>
              <a:t>一群人</a:t>
            </a:r>
            <a:r>
              <a:rPr lang="zh-CN" altLang="en-US" sz="40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zh-CN" altLang="en-US" sz="40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448175" y="5488940"/>
            <a:ext cx="284226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rgbClr val="002060"/>
                </a:solidFill>
              </a:rPr>
              <a:t>2021年5月21日</a:t>
            </a:r>
            <a:endParaRPr lang="zh-CN" altLang="en-US" sz="3200" b="1">
              <a:solidFill>
                <a:srgbClr val="00206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0" y="0"/>
            <a:ext cx="36842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使命共担当</a:t>
            </a:r>
            <a:r>
              <a:rPr lang="en-US" alt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比学赶超当先锋</a:t>
            </a:r>
            <a:endParaRPr lang="zh-CN" altLang="en-US" sz="20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32045" y="4925695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zh-CN" b="1"/>
              <a:t>主讲：王梅</a:t>
            </a:r>
            <a:endParaRPr lang="zh-CN" altLang="zh-CN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92505" y="947420"/>
            <a:ext cx="1041019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800" b="1">
                <a:solidFill>
                  <a:srgbClr val="C00000"/>
                </a:solidFill>
                <a:sym typeface="+mn-ea"/>
              </a:rPr>
              <a:t>3.从“三常”出发，求实求精</a:t>
            </a:r>
            <a:endParaRPr lang="zh-CN" altLang="en-US" sz="2800" b="1">
              <a:solidFill>
                <a:srgbClr val="C00000"/>
              </a:solidFill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000">
                <a:sym typeface="+mn-ea"/>
              </a:rPr>
              <a:t>           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日常管理的要义是，</a:t>
            </a:r>
            <a:r>
              <a:rPr lang="zh-CN" altLang="en-US" sz="2800" b="1"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尊重常识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，不做违背教育教学规律的事；</a:t>
            </a:r>
            <a:r>
              <a:rPr lang="zh-CN" altLang="en-US" sz="2800" b="1"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抓实常规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，让常规见诸师生行为而非师生手册；</a:t>
            </a:r>
            <a:r>
              <a:rPr lang="zh-CN" altLang="en-US" sz="2800" b="1"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形成常态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，管理系统自动化，组织运行有条不紊。从“三常”出发，各项工作务必“求实”，</a:t>
            </a:r>
            <a:r>
              <a:rPr lang="zh-CN" altLang="en-US" sz="2800" b="1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从实际出发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lang="zh-CN" altLang="en-US" sz="2800" b="1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求实际效果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；“求精”，要有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精品思维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，把简单的事情做得不简单，把平凡的事情做得不平凡。要始终坚持目标导向，努力把问题变为机遇，把不可能变为可能，坚持在关键细节上比同类学校好1％。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13080" y="930275"/>
            <a:ext cx="1116584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3200" b="1">
                <a:solidFill>
                  <a:srgbClr val="C00000"/>
                </a:solidFill>
                <a:sym typeface="+mn-ea"/>
              </a:rPr>
              <a:t>三、修炼组织治理力</a:t>
            </a:r>
            <a:endParaRPr lang="zh-CN" altLang="en-US" sz="3200" b="1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  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团队即组织。从管理学的角度看，所谓组织，应该具有明确的目标诉求、有清晰地为达成目标的结构系统和运行系统。因此，凡有组织，必有治理的需求。学校中层干部的组织治理力，体现在三个方面的工作中：</a:t>
            </a:r>
            <a:r>
              <a:rPr lang="zh-CN" altLang="en-US" sz="3200" b="1">
                <a:solidFill>
                  <a:schemeClr val="accent1">
                    <a:lumMod val="7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规划共同愿景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、</a:t>
            </a:r>
            <a:r>
              <a:rPr lang="zh-CN" altLang="en-US" sz="3200" b="1"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制定工作流程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、</a:t>
            </a:r>
            <a:r>
              <a:rPr lang="zh-CN" altLang="en-US" sz="3200" b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做好过程督导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95630" y="1030605"/>
            <a:ext cx="10436860" cy="4615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sym typeface="+mn-ea"/>
              </a:rPr>
              <a:t>1.规划共同愿景</a:t>
            </a:r>
            <a:endParaRPr lang="zh-CN" altLang="en-US" sz="2800" b="1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ym typeface="+mn-ea"/>
              </a:rPr>
              <a:t>       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上下同欲者胜，同舟共济者赢，一个组织有了普遍认可的共同愿景，团队成员才能“上下同欲”“同舟共济”。部门中层干部和年级中层干部，都要在学校发展规划的大框架下，带领团队成员规划共同愿景，并努力让每位成员的个人目标与团队愿景紧密结合起来。美国管理大师德鲁克说：“在组织而言，需要个人提供其贡献；在个人而言，需要组织作为达到个人目的的工具。”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60655" y="834390"/>
            <a:ext cx="11690985" cy="5354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800" b="1">
                <a:solidFill>
                  <a:srgbClr val="C00000"/>
                </a:solidFill>
                <a:sym typeface="+mn-ea"/>
              </a:rPr>
              <a:t>2.制定工作流程</a:t>
            </a:r>
            <a:endParaRPr lang="zh-CN" altLang="en-US" sz="2800" b="1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管理，对象是人，目标是事。人，要靠制度来管；事，要用流程来理。流程基于制度，补充完善制度，明确做事先后顺序，清晰方法要领，保证目标有效达成。学校的作息时间表、各班级的一周课程表，其实就是工作流程化的例子。一般而言，制定制度是学校层面的事，部门和年级则主要解决流程管事方面的问题。“上面千根线，下面一根针”，一线管理事务多、压力大，中层善于根据相关制度来制定流程、在实际操作中不断优化流程，做对的事情，把事情做对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91160" y="781050"/>
            <a:ext cx="11243310" cy="56007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ts val="3580"/>
              </a:lnSpc>
              <a:buClrTx/>
              <a:buSzTx/>
              <a:buFontTx/>
            </a:pPr>
            <a:r>
              <a:rPr lang="zh-CN" altLang="en-US" sz="2800" b="1">
                <a:solidFill>
                  <a:srgbClr val="C00000"/>
                </a:solidFill>
                <a:sym typeface="+mn-ea"/>
              </a:rPr>
              <a:t>3.做好过程督导</a:t>
            </a:r>
            <a:endParaRPr lang="zh-CN" altLang="en-US" sz="2800" b="1">
              <a:solidFill>
                <a:srgbClr val="C00000"/>
              </a:solidFill>
            </a:endParaRPr>
          </a:p>
          <a:p>
            <a:pPr fontAlgn="auto">
              <a:lnSpc>
                <a:spcPts val="3580"/>
              </a:lnSpc>
            </a:pPr>
            <a:r>
              <a:rPr lang="en-US" altLang="zh-CN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endParaRPr lang="en-US" altLang="zh-CN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fontAlgn="auto">
              <a:lnSpc>
                <a:spcPts val="3580"/>
              </a:lnSpc>
            </a:pPr>
            <a:r>
              <a:rPr lang="en-US" altLang="zh-CN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学校管理要有结果的评价反馈，更要有过程的跟进督导。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fontAlgn="auto">
              <a:lnSpc>
                <a:spcPts val="3580"/>
              </a:lnSpc>
            </a:pP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</a:t>
            </a:r>
            <a:r>
              <a:rPr lang="en-US" altLang="zh-CN" sz="2800" b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zh-CN" altLang="en-US" sz="2800" b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“督”是抓过程。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过程管理的精髓是“严、实、精、细”，一切规章制度从“严”要求，每个工作流程落到“实”处，所有质量标准力求“精”品，做好每一个关键 “细”节；其关键是“凡有任务，必有跟进；凡有布置，必有检查；凡有问题，必有反馈”，如此，过程管理必能产生效益。 </a:t>
            </a:r>
            <a:endParaRPr lang="zh-CN" altLang="en-US" sz="24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fontAlgn="auto">
              <a:lnSpc>
                <a:spcPts val="3580"/>
              </a:lnSpc>
            </a:pP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</a:t>
            </a:r>
            <a:r>
              <a:rPr lang="en-US" altLang="zh-CN" sz="2800" b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“导”是促提升。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前文说管理者要有学识和见识，就是因为管理离不开有效指导和引导。工作落实过程中，一定会遇到未曾想到的困难，一定会出现新的问题，如果在问题刚有苗头时，甚至只是隐约有要发生的迹象时，就能提前干预，“治未病”，效果当然最好。因此，智慧的管理者 一定要善于“望闻问切”，善于诊断问题，及时开出处方，不是为完成任务而工作，而是为达成目标而努力。 </a:t>
            </a:r>
            <a:endParaRPr lang="zh-CN" altLang="en-US" sz="24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97840" y="1219835"/>
            <a:ext cx="10887075" cy="4246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endParaRPr lang="zh-CN" altLang="en-US"/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德鲁克认为，“</a:t>
            </a:r>
            <a:r>
              <a:rPr lang="zh-CN" altLang="en-US" sz="28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在整个决策过程中，最费时的不是决策本身，而是决策的推行。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管理就是让决策付诸行动，让意愿成为效果，中层干部就是要解决这个行动过程中种种无效无序，最终导致目标无法实现，因此，中层干部不断修炼思想引领力、战略行动力和组织治理力非常重要。而在这个修炼的实践中不断挑战自己、突破自己、成就自己，最终成为一名优秀的学校管理者。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329690" y="1575435"/>
            <a:ext cx="92551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3200"/>
              <a:t>       </a:t>
            </a:r>
            <a:r>
              <a:rPr lang="zh-CN" altLang="en-US" sz="3200"/>
              <a:t>管理岗位除了要亲身的执行，在执行中不能缺的是思考。在有困惑的时候，就学习别人的经验，反思自己的作为，我们干部使命共担当。</a:t>
            </a:r>
            <a:endParaRPr lang="zh-CN" altLang="en-US" sz="3200"/>
          </a:p>
        </p:txBody>
      </p:sp>
      <p:sp>
        <p:nvSpPr>
          <p:cNvPr id="2" name="文本框 1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94665" y="1277620"/>
            <a:ext cx="1120203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3200"/>
              <a:t>         </a:t>
            </a:r>
            <a:r>
              <a:rPr lang="zh-CN" altLang="en-US" sz="3200"/>
              <a:t>学校中层干部在其负责的领域里聚集着“一群人”，而干部则是这“一群人”中关键的“一个人”。干部领导力问题，实质就是如何从“一个人”到“一群人”的问题。为了解决这一问题，学校中层干部要努力修炼“三力”，做有</a:t>
            </a:r>
            <a:r>
              <a:rPr lang="zh-CN" altLang="en-US" sz="3200" b="1">
                <a:solidFill>
                  <a:srgbClr val="C00000"/>
                </a:solidFill>
              </a:rPr>
              <a:t>思想引领力</a:t>
            </a:r>
            <a:r>
              <a:rPr lang="zh-CN" altLang="en-US" sz="3200"/>
              <a:t>的“一个人”、有</a:t>
            </a:r>
            <a:r>
              <a:rPr lang="zh-CN" altLang="en-US" sz="3200" b="1">
                <a:solidFill>
                  <a:srgbClr val="C00000"/>
                </a:solidFill>
              </a:rPr>
              <a:t>战略行动力</a:t>
            </a:r>
            <a:r>
              <a:rPr lang="zh-CN" altLang="en-US" sz="3200"/>
              <a:t>的“一个人”、有</a:t>
            </a:r>
            <a:r>
              <a:rPr lang="zh-CN" altLang="en-US" sz="3200" b="1">
                <a:solidFill>
                  <a:srgbClr val="C00000"/>
                </a:solidFill>
              </a:rPr>
              <a:t>组织治理力</a:t>
            </a:r>
            <a:r>
              <a:rPr lang="zh-CN" altLang="en-US" sz="3200"/>
              <a:t>的“一个人”。</a:t>
            </a:r>
            <a:endParaRPr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60375" y="527050"/>
            <a:ext cx="11015980" cy="55695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C00000"/>
                </a:solidFill>
              </a:rPr>
              <a:t>一、修炼思想引领力</a:t>
            </a:r>
            <a:endParaRPr lang="zh-CN" altLang="en-US" sz="3200" b="1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/>
              <a:t>      </a:t>
            </a:r>
            <a:endParaRPr lang="en-US" altLang="zh-CN" sz="2400"/>
          </a:p>
          <a:p>
            <a:pPr fontAlgn="auto">
              <a:lnSpc>
                <a:spcPct val="150000"/>
              </a:lnSpc>
            </a:pPr>
            <a:r>
              <a:rPr lang="en-US" altLang="zh-CN" sz="3200"/>
              <a:t>      </a:t>
            </a:r>
            <a:r>
              <a:rPr lang="zh-CN" altLang="en-US" sz="3200"/>
              <a:t>一般认为，校长要出思想，负责定方向、筑愿景、谋战略；中层干部要出战术，负责传指令、抓落实、出效果。我认为这种看法不全对，中层干部也一定要有自己的思想，没有思想的中层干部怎能准确理解校长的思想？贯彻落实怎能不出偏差？中层干部作为所在群体的领头雁，没有思想如何“领飞”？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67030" y="647065"/>
            <a:ext cx="11458575" cy="5282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ts val="2960"/>
              </a:lnSpc>
            </a:pPr>
            <a:r>
              <a:rPr lang="zh-CN" altLang="en-US" sz="2800" b="1">
                <a:solidFill>
                  <a:srgbClr val="C00000"/>
                </a:solidFill>
                <a:sym typeface="+mn-ea"/>
              </a:rPr>
              <a:t>1.不断丰富学识、增长见识</a:t>
            </a:r>
            <a:endParaRPr lang="zh-CN" altLang="en-US" sz="2800" b="1">
              <a:solidFill>
                <a:srgbClr val="C00000"/>
              </a:solidFill>
            </a:endParaRPr>
          </a:p>
          <a:p>
            <a:pPr fontAlgn="auto">
              <a:lnSpc>
                <a:spcPts val="2960"/>
              </a:lnSpc>
            </a:pPr>
            <a:endParaRPr lang="zh-CN" altLang="en-US" b="1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en-US" altLang="zh-CN">
                <a:sym typeface="+mn-ea"/>
              </a:rPr>
              <a:t>          </a:t>
            </a:r>
            <a:r>
              <a:rPr lang="zh-CN" altLang="en-US" sz="2400">
                <a:sym typeface="+mn-ea"/>
              </a:rPr>
              <a:t>我们常说，见贤思齐；又说，欲达人者先自达。中层之“贤”，之“达”，于德而外，</a:t>
            </a:r>
            <a:r>
              <a:rPr lang="zh-CN" altLang="en-US" sz="2400" b="1">
                <a:solidFill>
                  <a:srgbClr val="7030A0"/>
                </a:solidFill>
                <a:sym typeface="+mn-ea"/>
              </a:rPr>
              <a:t>一为学识</a:t>
            </a:r>
            <a:r>
              <a:rPr lang="zh-CN" altLang="en-US" sz="2400">
                <a:sym typeface="+mn-ea"/>
              </a:rPr>
              <a:t>，</a:t>
            </a:r>
            <a:r>
              <a:rPr lang="zh-CN" altLang="en-US" sz="2400" b="1">
                <a:solidFill>
                  <a:schemeClr val="accent6">
                    <a:lumMod val="75000"/>
                  </a:schemeClr>
                </a:solidFill>
                <a:sym typeface="+mn-ea"/>
              </a:rPr>
              <a:t>二为见识</a:t>
            </a:r>
            <a:r>
              <a:rPr lang="zh-CN" altLang="en-US" sz="2400">
                <a:sym typeface="+mn-ea"/>
              </a:rPr>
              <a:t>。学生非常喜欢学识渊博的老师，同样，老师景仰有学识的领路人。要想丰富学识，就要不断学习，博览群书，而且尽量要“杂”一点。而</a:t>
            </a:r>
            <a:r>
              <a:rPr lang="zh-CN" altLang="en-US" sz="2400" b="1">
                <a:solidFill>
                  <a:schemeClr val="accent2"/>
                </a:solidFill>
                <a:sym typeface="+mn-ea"/>
              </a:rPr>
              <a:t>有见识的人，对事物的判断会更明智、更准确，能更好地带领团队“对在方向”、“赢在策略”；</a:t>
            </a:r>
            <a:r>
              <a:rPr lang="zh-CN" altLang="en-US" sz="2400">
                <a:sym typeface="+mn-ea"/>
              </a:rPr>
              <a:t>“见多”未必“识广”，因为大脑接收信息时很容易屏蔽“异见”、筛选“同意”来不断强化自己已有的思想，于是，就产生了“偏见”，自己还浑然不觉。因此，“见多”，不能仅是单纯数量的“多”，关键要倾听“多”家思想、了解“多”派观点，如此才能真正“识广”。</a:t>
            </a:r>
            <a:endParaRPr lang="zh-CN" altLang="en-US" sz="2400"/>
          </a:p>
        </p:txBody>
      </p:sp>
      <p:sp>
        <p:nvSpPr>
          <p:cNvPr id="2" name="文本框 1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50825" y="474980"/>
            <a:ext cx="11306810" cy="5908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sym typeface="+mn-ea"/>
              </a:rPr>
              <a:t>2.加强基于人格影响的团队文化建设</a:t>
            </a:r>
            <a:endParaRPr lang="zh-CN" altLang="en-US" sz="2800" b="1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sym typeface="+mn-ea"/>
              </a:rPr>
              <a:t>    </a:t>
            </a:r>
            <a:r>
              <a:rPr lang="zh-CN" altLang="en-US" sz="2800">
                <a:sym typeface="+mn-ea"/>
              </a:rPr>
              <a:t>火车站大厅里候车的一群人不叫“团队”，因为没有共同的文化来凝聚他们，他们没有向心力。有学者指出，</a:t>
            </a:r>
            <a:r>
              <a:rPr lang="zh-CN" altLang="en-US" sz="2800">
                <a:solidFill>
                  <a:schemeClr val="accent2"/>
                </a:solidFill>
                <a:sym typeface="+mn-ea"/>
              </a:rPr>
              <a:t>“领导力”本质是文化影响力</a:t>
            </a:r>
            <a:r>
              <a:rPr lang="zh-CN" altLang="en-US" sz="2800">
                <a:sym typeface="+mn-ea"/>
              </a:rPr>
              <a:t>，</a:t>
            </a:r>
            <a:r>
              <a:rPr lang="zh-CN" altLang="en-US" sz="2800">
                <a:solidFill>
                  <a:srgbClr val="7030A0"/>
                </a:solidFill>
                <a:sym typeface="+mn-ea"/>
              </a:rPr>
              <a:t>核心是人格影响力</a:t>
            </a:r>
            <a:r>
              <a:rPr lang="zh-CN" altLang="en-US" sz="2800">
                <a:sym typeface="+mn-ea"/>
              </a:rPr>
              <a:t>，因此，我们要重视加强基于人格影响的团队文化建设。</a:t>
            </a:r>
            <a:r>
              <a:rPr lang="zh-CN" altLang="en-US" sz="2800" b="1">
                <a:solidFill>
                  <a:schemeClr val="accent6">
                    <a:lumMod val="50000"/>
                  </a:schemeClr>
                </a:solidFill>
                <a:sym typeface="+mn-ea"/>
              </a:rPr>
              <a:t>干部首先要加强自身的人格修养</a:t>
            </a:r>
            <a:r>
              <a:rPr lang="zh-CN" altLang="en-US" sz="2800">
                <a:sym typeface="+mn-ea"/>
              </a:rPr>
              <a:t>，三年困难时期，毛泽东半年不吃肉，带领全国人民共渡难关，这就是人格修养的影响力量。干部同时要带领“一群人”建设基于人格影响的团队文化，比尔·盖茨主动进取、喜欢竞争、敢于冒险，基于这一人格影响，带领微软公司建设了“勇于进取创新，敢于冒险”的企业文化。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34365" y="873125"/>
            <a:ext cx="10629265" cy="4615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sym typeface="+mn-ea"/>
              </a:rPr>
              <a:t>3.基于成就目标的问题思考意识与问题解决能力</a:t>
            </a:r>
            <a:endParaRPr lang="zh-CN" altLang="en-US" sz="2800" b="1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ym typeface="+mn-ea"/>
              </a:rPr>
              <a:t>      </a:t>
            </a:r>
            <a:endParaRPr lang="en-US" altLang="zh-CN" sz="2400"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ym typeface="+mn-ea"/>
              </a:rPr>
              <a:t>       </a:t>
            </a:r>
            <a:r>
              <a:rPr lang="zh-CN" altLang="en-US" sz="2400">
                <a:sym typeface="+mn-ea"/>
              </a:rPr>
              <a:t>“一群人”走到一起，就是为了实现一个共同目标；管理就是为了解决“一群人”实现共同目标过程中出现的问题。团队中关键的“一个人”的价值就在于，他有不同于一般“成员”的基于成就目标的问题思考意识与问题解决能力。先有问题后有办法，没有思路就没有出路，中层干部在管理中不要怕问题，慎说不可能，要对影响实现目标的关键问题寻根究底，找出真正病因，提出有效的应对策略，并坚决予以解决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72745" y="638175"/>
            <a:ext cx="10927715" cy="5384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</a:rPr>
              <a:t>二、修炼战略行动力</a:t>
            </a:r>
            <a:endParaRPr lang="zh-CN" altLang="en-US" sz="2800" b="1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000"/>
              <a:t>         </a:t>
            </a:r>
            <a:r>
              <a:rPr lang="zh-CN" altLang="en-US" sz="2000"/>
              <a:t>中层干部“行动力”非常重要，但不能成为“机器人”，按照死板的程序，简单地下达、机械地落实（形式主义就是这么产生的），要有“战略行动力”，即主动行动，有智慧地行动，有效益地行动。</a:t>
            </a:r>
            <a:endParaRPr lang="zh-CN" altLang="en-US" sz="2000"/>
          </a:p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</a:rPr>
              <a:t>1.“校长这么说，我来这样干”</a:t>
            </a:r>
            <a:endParaRPr lang="zh-CN" altLang="en-US" sz="2800" b="1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000"/>
              <a:t>        </a:t>
            </a:r>
            <a:r>
              <a:rPr lang="zh-CN" altLang="en-US" sz="2000"/>
              <a:t>管理者在上面要求人、在后面推动人，都不如在前面带动人。学校中层干部的身体力行，做好表率，打好头阵，是管理的第一要务。“怎么做”比“怎么说”重要，张瑞敏信奉“领导要是坐下，部下就躺下了”，郭台铭的管理“诀窍”在于“主管带头做，底下照着做”。“无我”的中层管理者，“校长这样说的”，你们看着干吧；但“有我”的中层管理者会“我认为校长说的是”，然后撸起袖子，“我来这样干”，教师自然不令而从之。</a:t>
            </a:r>
            <a:endParaRPr lang="zh-CN" altLang="en-US" sz="2000"/>
          </a:p>
          <a:p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34035" y="980440"/>
            <a:ext cx="1112329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800" b="1">
                <a:solidFill>
                  <a:srgbClr val="C00000"/>
                </a:solidFill>
                <a:sym typeface="+mn-ea"/>
              </a:rPr>
              <a:t>2.遵循两个“二八定律”</a:t>
            </a:r>
            <a:endParaRPr lang="zh-CN" altLang="en-US" sz="2800" b="1">
              <a:solidFill>
                <a:srgbClr val="C00000"/>
              </a:solidFill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1">
                <a:solidFill>
                  <a:srgbClr val="7030A0"/>
                </a:solidFill>
                <a:sym typeface="+mn-ea"/>
              </a:rPr>
              <a:t>        </a:t>
            </a:r>
            <a:r>
              <a:rPr lang="zh-CN" altLang="en-US" sz="2400" b="1">
                <a:solidFill>
                  <a:srgbClr val="7030A0"/>
                </a:solidFill>
                <a:sym typeface="+mn-ea"/>
              </a:rPr>
              <a:t>定律一：</a:t>
            </a:r>
            <a:r>
              <a:rPr lang="zh-CN" altLang="en-US" sz="2000">
                <a:sym typeface="+mn-ea"/>
              </a:rPr>
              <a:t>在达成目标的过程中，往往80％的成果要在之后20％的时间和努力中获得。量变到质变，是普遍原理，但有耐心者少、能坚持者寡，所以最终成功的总是少数人。有战略执行力的中层干部，坚信“对在方向，赢在坚持”，往往用80％的精力来思考如何完成后面20％的工作，带领“一群人”坚持跑完“最后一公里”。 </a:t>
            </a:r>
            <a:endParaRPr lang="zh-CN" altLang="en-US" sz="2000"/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1">
                <a:solidFill>
                  <a:srgbClr val="7030A0"/>
                </a:solidFill>
                <a:sym typeface="+mn-ea"/>
              </a:rPr>
              <a:t>         </a:t>
            </a:r>
            <a:r>
              <a:rPr lang="zh-CN" altLang="en-US" sz="2400" b="1">
                <a:solidFill>
                  <a:srgbClr val="7030A0"/>
                </a:solidFill>
                <a:sym typeface="+mn-ea"/>
              </a:rPr>
              <a:t>定律二：</a:t>
            </a:r>
            <a:r>
              <a:rPr lang="zh-CN" altLang="en-US" sz="2000">
                <a:sym typeface="+mn-ea"/>
              </a:rPr>
              <a:t>一个团队里80％左右的人是“随大流”型，20％左右的人中，有的冲在前面，有的落在后面。管理者往往把80％以上的时间和精力放在不到20％的人身上，尤其是落在后面的少数人身上。但学校不同于企业，慎用所谓“末位淘汰”，而多“善待”暂时“后进”教师。如果团队文化建设好了，制度完善了，管理到位了，培训扎实了，督导和评价跟上了，会有几个故意“掉队”？管理者要目中有人，要以走心来唤醒其内驱力，用真情来陪伴其融入团队。</a:t>
            </a:r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9494520" y="0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红星小学中心组学习系列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799782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solidFill>
                  <a:srgbClr val="002060"/>
                </a:solidFill>
                <a:sym typeface="+mn-ea"/>
              </a:rPr>
              <a:t>文稿选自《 问对教育》：</a:t>
            </a:r>
            <a:r>
              <a:rPr lang="zh-CN" altLang="en-US" sz="1400">
                <a:solidFill>
                  <a:srgbClr val="002060"/>
                </a:solidFill>
              </a:rPr>
              <a:t>合肥一六八新桥学校校长陈忠好，分享学校中层干部的领导力该如何发展</a:t>
            </a:r>
            <a:endParaRPr lang="zh-CN" altLang="en-US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3900</Words>
  <Application>WPS 演示</Application>
  <PresentationFormat>宽屏</PresentationFormat>
  <Paragraphs>112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楷体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梅子hx</cp:lastModifiedBy>
  <cp:revision>24</cp:revision>
  <dcterms:created xsi:type="dcterms:W3CDTF">2021-05-14T01:12:00Z</dcterms:created>
  <dcterms:modified xsi:type="dcterms:W3CDTF">2022-03-11T06:48:09Z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044CD55CC5D14D999FBDEB055877F93A</vt:lpwstr>
  </property>
  <property fmtid="{D5CDD505-2E9C-101B-9397-08002B2CF9AE}" pid="3" name="KSOProductBuildVer">
    <vt:lpwstr>2052-11.1.0.11365</vt:lpwstr>
  </property>
</Properties>
</file>